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1" r:id="rId10"/>
    <p:sldId id="273" r:id="rId11"/>
    <p:sldId id="274" r:id="rId12"/>
    <p:sldId id="275" r:id="rId13"/>
    <p:sldId id="276" r:id="rId14"/>
    <p:sldId id="277" r:id="rId15"/>
    <p:sldId id="280" r:id="rId16"/>
    <p:sldId id="279" r:id="rId17"/>
    <p:sldId id="278" r:id="rId18"/>
    <p:sldId id="272" r:id="rId19"/>
    <p:sldId id="286" r:id="rId20"/>
    <p:sldId id="284" r:id="rId21"/>
    <p:sldId id="283" r:id="rId22"/>
    <p:sldId id="282" r:id="rId23"/>
    <p:sldId id="281" r:id="rId24"/>
    <p:sldId id="287" r:id="rId25"/>
    <p:sldId id="293" r:id="rId26"/>
    <p:sldId id="289" r:id="rId27"/>
    <p:sldId id="294" r:id="rId28"/>
    <p:sldId id="291" r:id="rId29"/>
    <p:sldId id="292" r:id="rId30"/>
    <p:sldId id="295" r:id="rId31"/>
    <p:sldId id="296" r:id="rId32"/>
    <p:sldId id="262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006047"/>
    <a:srgbClr val="ABCD4C"/>
    <a:srgbClr val="F4A033"/>
    <a:srgbClr val="84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1"/>
  </p:normalViewPr>
  <p:slideViewPr>
    <p:cSldViewPr snapToGrid="0" snapToObjects="1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4A6CA74-7D12-B147-9250-8E2EF9288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A5EB8F85-2EC8-514A-AF5B-15B365C2E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F75A6F9-B8C3-4A4D-8296-A54C76A2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231A6FB8-2CB5-F94E-8E77-28F94B07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323825D-1B5C-7446-A3BC-3A5E1EA4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79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A533F6D-ED28-6C4A-ACD4-E9FA7523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F2D3ACB2-CE9A-2D49-9D1D-035317AF9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732AF7C-03E7-CF42-AD8F-8564FB3B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4DB1E95-86CB-BD4D-B370-697F361D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BA271FE-0DE7-FF40-881A-75ACDC8E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8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7E0632B4-4EEE-E043-9781-95D5FE6E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5536060F-1CC5-4047-AA20-D2CBC0C50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CC7B9BB-2AD4-D244-A4D7-1F3A1123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2FC2DF3-A49D-7B4A-A1D5-E3FC79FE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AE0310C-14C0-C04F-A505-70845D86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3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CBD5E54-188C-3A4A-BD67-C145FD37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F26DB05-CCEE-EE48-9583-8EF161064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46FE8D6-1197-3A41-B821-5DADCAF3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2D2A530E-3716-8448-A35E-9A68D41F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4CC5C6DB-467A-3E46-A748-1D575CA0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22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B40B246-34FC-4947-832F-A677FC3D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0EED4B6-864E-3242-83D5-391D3EF0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62E34DF-8714-784E-BBE1-E8A459750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205564F-67E2-3A47-9EF8-D1242C27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1BD1569-7DBD-5D4A-90FA-8FE838F0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38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3F0A701-3DEA-364E-9A66-CC9E15041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AB640BF-6D33-8245-88C1-0AA60E101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BDD8847E-EAB1-5646-AE16-CE5C673AA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1A2B5987-143F-654B-BB01-BAB91E911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2DFF10D5-73F2-2A45-BFD4-1B8E1464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0470B80-FC08-AA48-8FFE-6E99E005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6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3354235-B9B3-0A40-9AE5-BE37D57A5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CFE1C76-2C20-E44B-BE3E-3B37FD99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ABC8412D-4B06-3A49-90F8-FC6C9B8FC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31B1822-F70C-E148-BD9C-007ED845F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F3286906-2D5B-EF42-BB41-7B760843B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9651DEC7-A583-8649-B5DC-8E754969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D9C35138-9F4A-1B4D-8CCF-FDA2ABA7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A0AD9DDD-DC44-544B-A413-D02F8299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02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060634-EB24-E540-8A42-C3132F89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A38FF8D5-F290-C046-8510-B1130EE0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A873CF7A-D91D-9742-BCFA-06C3F524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F9F0767D-C961-C041-A513-6EB2AC3F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93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114E8116-F6E2-1043-949D-B831A404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4522A23E-81AE-5041-ADFF-CDAAF9DC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601BC898-4099-D04E-BC9F-CA574EA4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56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4FBF4A5-BB99-B14F-81FC-69BE848C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4BBA6DE-A87A-A84F-BAA0-7760DE640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97418F31-B788-7947-B7E9-4E50D035F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5B818710-51DB-C147-B4AE-140DD44A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27089357-5A4E-9443-AF78-6EC39700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D8AE1D8D-9AF6-AF40-A10B-FE07CEB0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01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7F3873F-C5AB-4B4A-A1CA-B757C028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68211B48-FDCB-1F4B-BE0C-6E425201E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011C09B-9821-A24E-A81B-5904E47F2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9EE37E95-3C81-FE4D-961A-353ACDA0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97FCA679-8DFA-8C43-94AF-917A71E3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FE338643-C849-6849-8973-8FEA0A3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57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782E3A9E-956B-3745-B12B-7F16922A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52BC223-C578-E349-9970-EB48B3139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49F72C-01D0-9C46-898C-B922CEF13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A260-4F65-DF4A-ACCF-4A98C018891B}" type="datetimeFigureOut">
              <a:rPr lang="cs-CZ" smtClean="0"/>
              <a:t>13.3.2024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270298D-F039-8146-81DC-7077319E3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7F9186A-7673-A14E-9E5A-AB42EADA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94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zp.cz/files/documents/storage/2022/11/01/1667308391_Metodick%C3%BD%20postup%20pro%20tvorbu%20interpreta%C4%8Dn%C3%ADch%20pl%C3%A1n%C5%AF%20prvk%C5%AF%20n%C3%A1v%C5%A1t%C4%9Bvnick%C3%A9%20infrastruktury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tace.nature.cz/opzp-v-prs-aopk-c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rozpocet.nature.cz/" TargetMode="External"/><Relationship Id="rId4" Type="http://schemas.openxmlformats.org/officeDocument/2006/relationships/hyperlink" Target="https://isprofin.mfcr.cz/risp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2536371" y="1013081"/>
            <a:ext cx="7119257" cy="16415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6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Možnosti podpory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2536371" y="2928095"/>
            <a:ext cx="7119257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20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KOLEKTIV SO OPŽP</a:t>
            </a:r>
          </a:p>
          <a:p>
            <a:pPr algn="ctr"/>
            <a:r>
              <a:rPr lang="cs-CZ" sz="20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odbor AOPK ČR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5E6D87B1-70B0-DE49-8FE7-1D9CCDB2DF3F}"/>
              </a:ext>
            </a:extLst>
          </p:cNvPr>
          <p:cNvSpPr txBox="1"/>
          <p:nvPr/>
        </p:nvSpPr>
        <p:spPr>
          <a:xfrm>
            <a:off x="2536371" y="4125525"/>
            <a:ext cx="7119257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24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="" xmlns:a16="http://schemas.microsoft.com/office/drawing/2014/main" id="{A51E8B05-EF91-1143-8AA4-983037E4193E}"/>
              </a:ext>
            </a:extLst>
          </p:cNvPr>
          <p:cNvCxnSpPr/>
          <p:nvPr/>
        </p:nvCxnSpPr>
        <p:spPr>
          <a:xfrm>
            <a:off x="5375999" y="3909455"/>
            <a:ext cx="144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231F6627-7280-8E47-9EAF-814EE4DB1F85}"/>
              </a:ext>
            </a:extLst>
          </p:cNvPr>
          <p:cNvSpPr/>
          <p:nvPr/>
        </p:nvSpPr>
        <p:spPr>
          <a:xfrm>
            <a:off x="3948263" y="6372000"/>
            <a:ext cx="4295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ochrany přírody a krajiny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</p:spTree>
    <p:extLst>
      <p:ext uri="{BB962C8B-B14F-4D97-AF65-F5344CB8AC3E}">
        <p14:creationId xmlns:p14="http://schemas.microsoft.com/office/powerpoint/2010/main" val="112000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825352" y="393738"/>
            <a:ext cx="9622970" cy="2451063"/>
            <a:chOff x="909143" y="402744"/>
            <a:chExt cx="9622970" cy="2160247"/>
          </a:xfrm>
        </p:grpSpPr>
        <p:sp>
          <p:nvSpPr>
            <p:cNvPr id="7" name="TextovéPole 6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09143" y="402744"/>
              <a:ext cx="9622970" cy="92333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01 Tůně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vodní a mokřadní biotopy vázané na tůně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endParaRPr lang="cs-CZ" sz="2000" dirty="0"/>
            </a:p>
          </p:txBody>
        </p:sp>
      </p:grp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51" y="74099"/>
            <a:ext cx="2293058" cy="171918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914400" y="1595120"/>
            <a:ext cx="5039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vytváření a obnova tůní a mokřadů realizovaných za účelem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tvorby či obnovy přírodních stanovišť či stanovišť ohrožených druhů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vázaných na vodní ekosystémy. </a:t>
            </a:r>
          </a:p>
          <a:p>
            <a:endParaRPr lang="cs-CZ" dirty="0"/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1.6.1.2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tvorba a obnova tůní a mokřadů realizovaných za účelem péče o vodní ekosystémy, včetně tvorby či obnovy přírodních stanovišť a stanovišť druhů s cílem zlepšení či zajištění stavu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předmětů ochrany chráněných území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7021849" y="2100793"/>
            <a:ext cx="5039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vyhloubení tůní ve stávajícím terénu,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svahování břehů a vytvoření výškově členitého dna tůní,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vytvoření pozvolného přechodu mezi vodním a suchozemským prostředím (litorálních pásem) fungujícího za variabilních hydrologických podmínek (vodních stavů). </a:t>
            </a:r>
          </a:p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6593840" y="668111"/>
            <a:ext cx="27736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100 %</a:t>
            </a:r>
          </a:p>
        </p:txBody>
      </p:sp>
    </p:spTree>
    <p:extLst>
      <p:ext uri="{BB962C8B-B14F-4D97-AF65-F5344CB8AC3E}">
        <p14:creationId xmlns:p14="http://schemas.microsoft.com/office/powerpoint/2010/main" val="393880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97A89C3-4608-0AA6-9398-03B5CD24B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478072" y="469072"/>
            <a:ext cx="9622970" cy="2287357"/>
            <a:chOff x="909143" y="547027"/>
            <a:chExt cx="9622970" cy="2015964"/>
          </a:xfrm>
        </p:grpSpPr>
        <p:sp>
          <p:nvSpPr>
            <p:cNvPr id="16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09143" y="547027"/>
              <a:ext cx="9622970" cy="76856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02 MVN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vodní a mokřadní biotopy vázané na malé vodní nádrže</a:t>
              </a:r>
            </a:p>
          </p:txBody>
        </p:sp>
        <p:sp>
          <p:nvSpPr>
            <p:cNvPr id="17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3" name="TextovéPole 5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478071" y="1498376"/>
            <a:ext cx="50393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vytváření a obnova přírodních stanovišť či stanovišť ohrožených druhů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vázaných na malé vodní nádrže v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biocentrech ÚSES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které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neslouží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 chovu ryb a vodní drůbeže nebo slouží jenom k takovému chovu ryb, který neoslabí její ekologické funkce. </a:t>
            </a:r>
          </a:p>
          <a:p>
            <a:endParaRPr lang="cs-CZ" dirty="0"/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</a:t>
            </a:r>
            <a:r>
              <a:rPr lang="cs-CZ" dirty="0"/>
              <a:t>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1.6.1.2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tvorba a obnova malých vodních nádrží realizovaných za účelem péče o vodní ekosystémy, včetně tvorby či obnovy přírodních stanovišť a stanovišť druhů s cílem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zlepšení či zajištění stavu předmětů ochrany chráněných území. </a:t>
            </a:r>
          </a:p>
          <a:p>
            <a:endParaRPr lang="cs-CZ" dirty="0"/>
          </a:p>
        </p:txBody>
      </p:sp>
      <p:sp>
        <p:nvSpPr>
          <p:cNvPr id="4" name="TextovéPole 6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6434761" y="2302455"/>
            <a:ext cx="5039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komplexní (zásadní) rekonstrukce malých vodních nádrží (výměna nebo obnova technických objektů MVN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odbahnění stávajících MVN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úprava či obnova břehů a dna MVN včetně tvarování litorálních pásem)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výstavba nových MVN</a:t>
            </a:r>
          </a:p>
          <a:p>
            <a:endParaRPr lang="cs-CZ" dirty="0"/>
          </a:p>
        </p:txBody>
      </p:sp>
      <p:sp>
        <p:nvSpPr>
          <p:cNvPr id="5" name="TextovéPole 10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6450064" y="607578"/>
            <a:ext cx="34302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70  - 100 %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C751BE63-955F-4701-C604-7A9D8A2E8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06" y="278293"/>
            <a:ext cx="2161321" cy="1620420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3457319E-3F53-69C8-3D0D-0A6A2867CA80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3C05CCFF-DB84-D701-47E1-8FC519384B09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</p:spTree>
    <p:extLst>
      <p:ext uri="{BB962C8B-B14F-4D97-AF65-F5344CB8AC3E}">
        <p14:creationId xmlns:p14="http://schemas.microsoft.com/office/powerpoint/2010/main" val="3920355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B6A863D-C5BF-E0F0-3B55-51D92A32F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124D2F2B-BF3B-C0A5-6D92-860FADC8E004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6FAF01B1-205B-3914-74BC-983CB30C249F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567120" y="448745"/>
            <a:ext cx="9622970" cy="2519568"/>
            <a:chOff x="998191" y="342368"/>
            <a:chExt cx="9622970" cy="2220623"/>
          </a:xfrm>
        </p:grpSpPr>
        <p:sp>
          <p:nvSpPr>
            <p:cNvPr id="11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98191" y="342368"/>
              <a:ext cx="9622970" cy="76856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03 Rašeliniště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vodní a mokřadní biotopy vázané na rašeliniště</a:t>
              </a:r>
            </a:p>
          </p:txBody>
        </p:sp>
        <p:sp>
          <p:nvSpPr>
            <p:cNvPr id="12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7" name="TextovéPole 5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567120" y="1465682"/>
            <a:ext cx="50393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obnova rašelinišť a zvodnělých ploch formou přehrážek, realizovaných za účelem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tvorby či obnovy přírodních stanovišť či stanovišť ohrožených druhů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vázaných na rašeliniště.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dirty="0"/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1.6.1.2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obnova rašelinišť a zvodnělých ploch formou přehrážek realizovaných za účelem péče o vodní ekosystémy, včetně tvorby či obnovy přírodních stanovišť a stanovišť druhů s cílem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zlepšení či zajištění stavu předmětů ochrany chráněných území.</a:t>
            </a:r>
          </a:p>
          <a:p>
            <a:endParaRPr lang="cs-CZ" dirty="0"/>
          </a:p>
        </p:txBody>
      </p:sp>
      <p:sp>
        <p:nvSpPr>
          <p:cNvPr id="8" name="TextovéPole 6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6674569" y="2224305"/>
            <a:ext cx="5039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obnova rašelinišť a zvodnělých ploch formou přehrážek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zvyšování nivelety dna odvodňovacích příkopů a kanálů hrázkováním a (pomístním) zasypáváním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10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6709870" y="884117"/>
            <a:ext cx="27736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100 %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880D0B2-7DC8-7B3D-42F0-8F6B22223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15" y="338053"/>
            <a:ext cx="2143954" cy="160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7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BD41D3D-AAE8-B423-19CA-E396F89DB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003A629B-BA05-3747-7D29-765212F2AD92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ECA8EA47-26B2-B81A-C515-5F506C8CEC89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12" name="TextovéPole 4">
            <a:extLst>
              <a:ext uri="{FF2B5EF4-FFF2-40B4-BE49-F238E27FC236}">
                <a16:creationId xmlns="" xmlns:a16="http://schemas.microsoft.com/office/drawing/2014/main" id="{ACE4DB25-B263-3AA4-76A7-5E605864C923}"/>
              </a:ext>
            </a:extLst>
          </p:cNvPr>
          <p:cNvSpPr txBox="1"/>
          <p:nvPr/>
        </p:nvSpPr>
        <p:spPr>
          <a:xfrm>
            <a:off x="1158243" y="2514339"/>
            <a:ext cx="8262628" cy="4539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501724" y="417465"/>
            <a:ext cx="9622970" cy="2222159"/>
            <a:chOff x="909143" y="547027"/>
            <a:chExt cx="9622970" cy="2015964"/>
          </a:xfrm>
        </p:grpSpPr>
        <p:sp>
          <p:nvSpPr>
            <p:cNvPr id="14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09143" y="547027"/>
              <a:ext cx="9622970" cy="76856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04 Revitalizace toků, rušení odvodňovacích zařízení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vodní a mokřadní biotopy vázané na vodní toky a jejich nivy</a:t>
              </a:r>
            </a:p>
          </p:txBody>
        </p:sp>
        <p:sp>
          <p:nvSpPr>
            <p:cNvPr id="15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3" name="TextovéPole 5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590772" y="1455141"/>
            <a:ext cx="5039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revitalizace či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renaturace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vodních toků a jejich niv realizovaných za účelem péče o vodní ekosystémy, včetně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tvorby či obnovy přírodních stanovišť či stanovišť ohrožených druhů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vázaných na dané biotopy.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/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1.6.1.2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revitalizace 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renaturace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vodních toků a jejich niv realizovaných za účelem péče o vodní ekosystémy, včetně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tvorby či obnovy přírodních stanovišť a stanovišť druhů s cílem zlepšení či zajištění stavu předmětů ochrany chráněných území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dirty="0"/>
          </a:p>
        </p:txBody>
      </p:sp>
      <p:sp>
        <p:nvSpPr>
          <p:cNvPr id="4" name="TextovéPole 6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5653784" y="1647227"/>
            <a:ext cx="625314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vytváření a obnova přírodě blízkých koryt vodních toků, a to včetně zakládání nových břehových porostů nebo rekonstrukce břehových porostů podél toku i v přilehlé nivě, při respektování přístupů ochrany území před povodněmi,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obnova říčních ramen v nivě vodního toku,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podpůrná opatření na vodním toku a v nivě umožňující přirozené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korytotvorné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procesy v delším časovém horizontu bez nutnosti plošně rozsáhlých investičních úprav, zejména: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vytváření a obnova prvků posilující druhovou diverzitu vodních a na vodu vázaných organismů,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terénní úpravy koryta (dna) a břehů včetně pomístních zásahů umožňující proces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renaturace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vodního toku a nivy.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10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7882603" y="551852"/>
            <a:ext cx="27736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100 %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5AAB322-E058-903A-D1D0-10FCB0974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320" y="267510"/>
            <a:ext cx="1843680" cy="138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42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D7F21B9-F576-CA00-2464-A386FFF30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AAC335C8-8DDC-7E4B-5DFB-F125D3692D0A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52941669-A2A3-3FB5-4F82-8F9C6AFFB45C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12" name="TextovéPole 4">
            <a:extLst>
              <a:ext uri="{FF2B5EF4-FFF2-40B4-BE49-F238E27FC236}">
                <a16:creationId xmlns="" xmlns:a16="http://schemas.microsoft.com/office/drawing/2014/main" id="{AF858F76-993F-44ED-39A3-CD54BB4E6E10}"/>
              </a:ext>
            </a:extLst>
          </p:cNvPr>
          <p:cNvSpPr txBox="1"/>
          <p:nvPr/>
        </p:nvSpPr>
        <p:spPr>
          <a:xfrm>
            <a:off x="1158243" y="2514339"/>
            <a:ext cx="8262628" cy="4539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sp>
        <p:nvSpPr>
          <p:cNvPr id="15" name="TextovéPole 4">
            <a:extLst>
              <a:ext uri="{FF2B5EF4-FFF2-40B4-BE49-F238E27FC236}">
                <a16:creationId xmlns="" xmlns:a16="http://schemas.microsoft.com/office/drawing/2014/main" id="{D6B164FA-8FB9-80CB-9A88-4768431FD4BE}"/>
              </a:ext>
            </a:extLst>
          </p:cNvPr>
          <p:cNvSpPr txBox="1"/>
          <p:nvPr/>
        </p:nvSpPr>
        <p:spPr>
          <a:xfrm>
            <a:off x="1181895" y="2198590"/>
            <a:ext cx="8262628" cy="4410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783783" y="733727"/>
            <a:ext cx="9622970" cy="2234586"/>
            <a:chOff x="909143" y="535752"/>
            <a:chExt cx="9622970" cy="2027239"/>
          </a:xfrm>
        </p:grpSpPr>
        <p:sp>
          <p:nvSpPr>
            <p:cNvPr id="11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09143" y="535752"/>
              <a:ext cx="9622970" cy="79111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05 Travinné ekosystémy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nelesní stanoviště (např. travinné ekosystémy, vřesoviště, rákosiny apod.)</a:t>
              </a:r>
            </a:p>
          </p:txBody>
        </p:sp>
        <p:sp>
          <p:nvSpPr>
            <p:cNvPr id="16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7" name="TextovéPole 5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872831" y="1783831"/>
            <a:ext cx="5039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jsou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managementová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opatření realizována za účelem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tvorby či obnovy přírodních stanovišť či stanovišť ohrožených druhů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vázaných na travinné ekosystémy, vřesoviště, rákosiny apod.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dirty="0"/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1.6.1.2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Cílem projektu je realizace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managementových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opatření za účelem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zlepšení či zajištění stavu předmětů ochrany chráněných území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dirty="0"/>
          </a:p>
        </p:txBody>
      </p:sp>
      <p:sp>
        <p:nvSpPr>
          <p:cNvPr id="8" name="TextovéPole 6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6416842" y="2143365"/>
            <a:ext cx="546055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sečení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pastva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vyhrabávání stařiny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odstranění nevhodných dřevin (odstranění náletových/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nárostových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dřevin o průměru kmene na řezné ploše do 10 cm),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odstranění nevhodných dřevin (pouze 1.6.1.2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Narušování a strhávání drnu, pojezdy těžkou mechanizací a injektáž dřevin –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nové činnosti – od nové výzvy květen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10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6994808" y="575477"/>
            <a:ext cx="33963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90 - 100 %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F650C8B-87C6-AC27-7565-A2B8B23A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50" y="369191"/>
            <a:ext cx="2250981" cy="16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0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B4A275F-4CCD-07BB-88EF-4E55E10F6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E54ACB12-16DE-CBA8-CA12-81DA6610F8BA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CBCD8E5A-DF1A-4D18-FED5-5ED678BC2E82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12" name="TextovéPole 4">
            <a:extLst>
              <a:ext uri="{FF2B5EF4-FFF2-40B4-BE49-F238E27FC236}">
                <a16:creationId xmlns="" xmlns:a16="http://schemas.microsoft.com/office/drawing/2014/main" id="{B39C3177-D733-6FF9-1B97-47A124266AC7}"/>
              </a:ext>
            </a:extLst>
          </p:cNvPr>
          <p:cNvSpPr txBox="1"/>
          <p:nvPr/>
        </p:nvSpPr>
        <p:spPr>
          <a:xfrm>
            <a:off x="1158243" y="2514339"/>
            <a:ext cx="8262628" cy="4539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sp>
        <p:nvSpPr>
          <p:cNvPr id="15" name="TextovéPole 4">
            <a:extLst>
              <a:ext uri="{FF2B5EF4-FFF2-40B4-BE49-F238E27FC236}">
                <a16:creationId xmlns="" xmlns:a16="http://schemas.microsoft.com/office/drawing/2014/main" id="{98234E91-8C18-01BC-080F-6E14CED4FF2A}"/>
              </a:ext>
            </a:extLst>
          </p:cNvPr>
          <p:cNvSpPr txBox="1"/>
          <p:nvPr/>
        </p:nvSpPr>
        <p:spPr>
          <a:xfrm>
            <a:off x="1181895" y="2198590"/>
            <a:ext cx="8262628" cy="4410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1284515" y="715387"/>
            <a:ext cx="9622970" cy="2067697"/>
            <a:chOff x="909143" y="495294"/>
            <a:chExt cx="9622970" cy="2067697"/>
          </a:xfrm>
        </p:grpSpPr>
        <p:sp>
          <p:nvSpPr>
            <p:cNvPr id="5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09143" y="495294"/>
              <a:ext cx="9622970" cy="8720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05 Travinné ekosystémy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nelesní stanoviště (např. travinné ekosystémy, vřesoviště, rákosiny apod.)</a:t>
              </a:r>
            </a:p>
          </p:txBody>
        </p:sp>
        <p:sp>
          <p:nvSpPr>
            <p:cNvPr id="6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3" name="TextovéPole 5">
            <a:extLst>
              <a:ext uri="{FF2B5EF4-FFF2-40B4-BE49-F238E27FC236}">
                <a16:creationId xmlns="" xmlns:a16="http://schemas.microsoft.com/office/drawing/2014/main" id="{0CC245CA-4D47-B80C-B2C0-A4C341BA8BAE}"/>
              </a:ext>
            </a:extLst>
          </p:cNvPr>
          <p:cNvSpPr txBox="1"/>
          <p:nvPr/>
        </p:nvSpPr>
        <p:spPr>
          <a:xfrm>
            <a:off x="1158243" y="2198590"/>
            <a:ext cx="97492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Lze realizovat víceleté projekty – proplácení po dílčích etapách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Pouze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obnovní management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udržovací nelze z OPŽP podpořit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dosud neudržované lokality, lokality udržované nevhodným nebo nedostatečným způsobem (např. došlo k úbytku druhů), nebo lokality, kde opatření probíhají, ale nedošlo k dosažení cílového stavu.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Narušování a strhávání drnu, pojezdy těžkou mechanizací a injektáž dřevin –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nové činnosti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od nové výzvy květen 2024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32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D8F0499-FDA0-337B-4BA6-2F255AE82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CA47975C-ECA8-A01E-494F-26ED97ED0C66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C1427D07-46F5-1F8E-4F17-51C6065E3F2F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12" name="TextovéPole 4">
            <a:extLst>
              <a:ext uri="{FF2B5EF4-FFF2-40B4-BE49-F238E27FC236}">
                <a16:creationId xmlns="" xmlns:a16="http://schemas.microsoft.com/office/drawing/2014/main" id="{582CDD36-B80E-0138-B71E-1A81AF6BD8E1}"/>
              </a:ext>
            </a:extLst>
          </p:cNvPr>
          <p:cNvSpPr txBox="1"/>
          <p:nvPr/>
        </p:nvSpPr>
        <p:spPr>
          <a:xfrm>
            <a:off x="1158243" y="2514339"/>
            <a:ext cx="8262628" cy="4539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sp>
        <p:nvSpPr>
          <p:cNvPr id="15" name="TextovéPole 4">
            <a:extLst>
              <a:ext uri="{FF2B5EF4-FFF2-40B4-BE49-F238E27FC236}">
                <a16:creationId xmlns="" xmlns:a16="http://schemas.microsoft.com/office/drawing/2014/main" id="{5E7A01DB-F2FD-A596-C77D-3C516503F85D}"/>
              </a:ext>
            </a:extLst>
          </p:cNvPr>
          <p:cNvSpPr txBox="1"/>
          <p:nvPr/>
        </p:nvSpPr>
        <p:spPr>
          <a:xfrm>
            <a:off x="1181895" y="2198590"/>
            <a:ext cx="8262628" cy="4410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729599" y="591455"/>
            <a:ext cx="9622970" cy="2260235"/>
            <a:chOff x="909143" y="512484"/>
            <a:chExt cx="9622970" cy="2050507"/>
          </a:xfrm>
        </p:grpSpPr>
        <p:sp>
          <p:nvSpPr>
            <p:cNvPr id="7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09143" y="512484"/>
              <a:ext cx="9622970" cy="83765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08 Lesní ekosystémy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lesní stanoviště</a:t>
              </a:r>
            </a:p>
          </p:txBody>
        </p:sp>
        <p:sp>
          <p:nvSpPr>
            <p:cNvPr id="8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3" name="TextovéPole 5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818647" y="1667207"/>
            <a:ext cx="5039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projektu jsou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managementová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opatření nezakládající veřejnou podporu realizována za účelem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tvorby či obnovy přírodních stanovišť či stanovišť ohrožených druhů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 lesních pozemcích (PUPFL).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dirty="0"/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1.6.1.2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projektu je realizace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managementových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opatření nezakládající veřejnou podporu na lesních pozemcích (PUPFL) za účelem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zlepšení či zajištění stavu předmětů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ochrany chráněných území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dirty="0"/>
          </a:p>
        </p:txBody>
      </p:sp>
      <p:sp>
        <p:nvSpPr>
          <p:cNvPr id="4" name="TextovéPole 6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6783856" y="2316147"/>
            <a:ext cx="50393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sečení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pastva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vyhrabávání stařiny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odstranění nevhodných dřevin (odstranění náletových/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nárostových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dřevin o průměru kmene na řezné ploše do 10 cm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Narušování a strhávání drnu, pojezdy těžkou mechanizací a injektáž dřevin –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nové činnosti – od nové výzvy květen 2024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10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6520000" y="744911"/>
            <a:ext cx="33963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90 - 100 %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CF650C8B-87C6-AC27-7565-A2B8B23A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266" y="252567"/>
            <a:ext cx="2250981" cy="16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1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3A2C435-B8FF-E473-943F-89B871FEA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785E272B-31EB-07AB-9951-8868CB6DCD1C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1476668B-838E-42B0-4CB0-B8918F4C2EC3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12" name="TextovéPole 4">
            <a:extLst>
              <a:ext uri="{FF2B5EF4-FFF2-40B4-BE49-F238E27FC236}">
                <a16:creationId xmlns="" xmlns:a16="http://schemas.microsoft.com/office/drawing/2014/main" id="{7367126E-E626-65BE-73E3-1350E695EE36}"/>
              </a:ext>
            </a:extLst>
          </p:cNvPr>
          <p:cNvSpPr txBox="1"/>
          <p:nvPr/>
        </p:nvSpPr>
        <p:spPr>
          <a:xfrm>
            <a:off x="1158243" y="2514339"/>
            <a:ext cx="8262628" cy="4539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sp>
        <p:nvSpPr>
          <p:cNvPr id="15" name="TextovéPole 4">
            <a:extLst>
              <a:ext uri="{FF2B5EF4-FFF2-40B4-BE49-F238E27FC236}">
                <a16:creationId xmlns="" xmlns:a16="http://schemas.microsoft.com/office/drawing/2014/main" id="{8B575AA3-133A-66E9-B6D5-08912FFBAE79}"/>
              </a:ext>
            </a:extLst>
          </p:cNvPr>
          <p:cNvSpPr txBox="1"/>
          <p:nvPr/>
        </p:nvSpPr>
        <p:spPr>
          <a:xfrm>
            <a:off x="1181895" y="2198590"/>
            <a:ext cx="8262628" cy="4410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1158243" y="553572"/>
            <a:ext cx="9622970" cy="2067697"/>
            <a:chOff x="909143" y="495294"/>
            <a:chExt cx="9622970" cy="2067697"/>
          </a:xfrm>
        </p:grpSpPr>
        <p:sp>
          <p:nvSpPr>
            <p:cNvPr id="5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09143" y="495294"/>
              <a:ext cx="9622970" cy="8720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08 Lesní ekosystémy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lesní stanoviště (</a:t>
              </a:r>
              <a:r>
                <a:rPr lang="cs-CZ" dirty="0" err="1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managementová</a:t>
              </a: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opatření)</a:t>
              </a:r>
            </a:p>
          </p:txBody>
        </p:sp>
        <p:sp>
          <p:nvSpPr>
            <p:cNvPr id="6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3" name="TextovéPole 5">
            <a:extLst>
              <a:ext uri="{FF2B5EF4-FFF2-40B4-BE49-F238E27FC236}">
                <a16:creationId xmlns="" xmlns:a16="http://schemas.microsoft.com/office/drawing/2014/main" id="{ABD4542B-F271-64B2-7F82-0A1611DD7471}"/>
              </a:ext>
            </a:extLst>
          </p:cNvPr>
          <p:cNvSpPr txBox="1"/>
          <p:nvPr/>
        </p:nvSpPr>
        <p:spPr>
          <a:xfrm>
            <a:off x="1158243" y="1551472"/>
            <a:ext cx="1012916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Lze realizovat víceleté projekty – proplácení po dílčích etapách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Pouze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obnovní management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udržovací nelze z OPŽP podpořit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dosud neudržované lokality, lokality udržované nevhodným nebo nedostatečným způsobem (např. došlo k úbytku druhů), nebo lokality, kde opatření probíhají, ale nedošlo k dosažení cílového stavu.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Kácení a výsadba na lesních pozemcích nelze podpořit z důvodu možného zakládání veřejné podpory → projekty bude administrovat SFŽP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pozor na nutné povolení orgánu ochrany lesa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Narušování a strhávání drnu, pojezdy těžkou mechanizací a injektáž dřevin –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nové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činnosti -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od nové výzvy květen 2024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93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729599" y="676983"/>
            <a:ext cx="9622970" cy="2260235"/>
            <a:chOff x="909143" y="512484"/>
            <a:chExt cx="9622970" cy="2050507"/>
          </a:xfrm>
        </p:grpSpPr>
        <p:sp>
          <p:nvSpPr>
            <p:cNvPr id="11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09143" y="512484"/>
              <a:ext cx="9622970" cy="83765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07 Vegetační krajinné prvky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Péče o biotopy ohrožených druhů vázaných na dřeviny rostoucí mimo les</a:t>
              </a:r>
            </a:p>
          </p:txBody>
        </p:sp>
        <p:sp>
          <p:nvSpPr>
            <p:cNvPr id="12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4" name="TextovéPole 5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818647" y="1752735"/>
            <a:ext cx="5039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projektu jsou výsadby geograficky původních dřevin a následná péče, ošetření dřevin, či založení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travobylinných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společenstev. Nové prvky nebo obnova stávajících prvků posílí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biotopy ohrožených druhů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vázaných na dřeviny rostoucí mimo les.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dirty="0"/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1.6.1.2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projektu je výsadba či ošetření dřevin a obnova trávníků realizovaných za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účelem péče o předměty ochrany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vázané na dřeviny rostoucí mimo les. </a:t>
            </a:r>
          </a:p>
          <a:p>
            <a:endParaRPr lang="cs-CZ" dirty="0"/>
          </a:p>
        </p:txBody>
      </p:sp>
      <p:sp>
        <p:nvSpPr>
          <p:cNvPr id="6" name="TextovéPole 6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6783856" y="2401675"/>
            <a:ext cx="50393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založení a/nebo obnova vegetačních krajinných prvků – stromořadí, solitérní stromy,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travobylinné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porosty,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založení a obnova krajinotvorných (extenzivních) sadů.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10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6799418" y="728730"/>
            <a:ext cx="33963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90 - 100 %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7AE27909-7CAF-BA2B-DDEE-F69EC21BA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0" y="240954"/>
            <a:ext cx="2262057" cy="16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8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9E88673-9E6D-903E-1DB8-C5D30C9FE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F3875BB8-FE9C-1E77-89F9-838BB5334F4C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43926A13-E80C-B1E8-47D4-D765931A7B3E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685278" y="347088"/>
            <a:ext cx="10385192" cy="2561730"/>
            <a:chOff x="998191" y="238964"/>
            <a:chExt cx="10385192" cy="2324027"/>
          </a:xfrm>
        </p:grpSpPr>
        <p:sp>
          <p:nvSpPr>
            <p:cNvPr id="10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98191" y="238964"/>
              <a:ext cx="10385192" cy="121459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09 Specifická opatření na podporu druhů a stanovišť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(narušení drnu, </a:t>
              </a:r>
              <a:r>
                <a:rPr lang="cs-CZ" dirty="0" err="1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stružkování</a:t>
              </a: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pojezdy těžkou technikou, asanace kůrovcové hmoty, 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zviditelnění stěn)</a:t>
              </a:r>
            </a:p>
          </p:txBody>
        </p:sp>
        <p:sp>
          <p:nvSpPr>
            <p:cNvPr id="11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3" name="TextovéPole 5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699383" y="1857207"/>
            <a:ext cx="5039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projekt je pomocí specifických opatření (narušení drnu,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stružkování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pojezdy těžkou technikou, asanace kůrovcové hmoty, zviditelnění stěn) zajistit péči, včetně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tvorby či obnovy, o přírodní stanoviště či stanoviště ohrožených druhů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dirty="0"/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1.6.1.2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projektu jsou specifická opatření (narušení drnu,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stružkování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pojezdy těžkou technikou, asanace kůrovcové hmoty, zviditelnění stěn) realizovaná za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účelem péče o předměty ochrany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dirty="0"/>
          </a:p>
        </p:txBody>
      </p:sp>
      <p:sp>
        <p:nvSpPr>
          <p:cNvPr id="4" name="TextovéPole 6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6728624" y="2662612"/>
            <a:ext cx="50393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narušení a stržení drnu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pojezdy těžkou mechanizací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stružkování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ploch ovlivněných vodou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asanace kůrovcové hmoty - loupáním ležících kmenů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opatření ke snižování mortality ptáků při srážce s transparentní či reflexní výplní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10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8094776" y="1660624"/>
            <a:ext cx="33963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90 - 100 %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A6BF7E9C-E495-0F95-0B30-BAF489F70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62" y="326318"/>
            <a:ext cx="1889761" cy="14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4017" y="622456"/>
            <a:ext cx="11175799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spc="-1" dirty="0">
                <a:solidFill>
                  <a:srgbClr val="006047"/>
                </a:solidFill>
                <a:latin typeface="Arial Black"/>
                <a:ea typeface="DejaVu Sans"/>
              </a:rPr>
              <a:t>Opatření a aktivity v OPŽP 2021 – 2027</a:t>
            </a:r>
            <a:endParaRPr lang="cs-CZ" sz="40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811838" y="2314657"/>
            <a:ext cx="5200078" cy="236988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ctr">
              <a:defRPr/>
            </a:pPr>
            <a:r>
              <a:rPr lang="cs-CZ" sz="2800" b="1" spc="-1" dirty="0">
                <a:solidFill>
                  <a:srgbClr val="F4A033"/>
                </a:solidFill>
                <a:latin typeface="Arial"/>
                <a:ea typeface="DejaVu Sans"/>
              </a:rPr>
              <a:t>KLIMA</a:t>
            </a:r>
          </a:p>
          <a:p>
            <a:pPr lvl="0">
              <a:defRPr/>
            </a:pPr>
            <a:r>
              <a:rPr lang="cs-CZ" sz="2000" b="1" spc="-1" dirty="0">
                <a:solidFill>
                  <a:prstClr val="black"/>
                </a:solidFill>
                <a:latin typeface="Arial"/>
                <a:ea typeface="DejaVu Sans"/>
              </a:rPr>
              <a:t>SC 1.3 Podpora přizpůsobení se změně klimatu, prevence rizika katastrof a odolnosti vůči nim s přihlédnutím k ekosystémovým přístupům</a:t>
            </a:r>
          </a:p>
          <a:p>
            <a:pPr marL="342900" indent="-342900" algn="just">
              <a:buFontTx/>
              <a:buChar char="-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6261464" y="2314657"/>
            <a:ext cx="5200078" cy="267765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ctr">
              <a:defRPr/>
            </a:pPr>
            <a:r>
              <a:rPr lang="cs-CZ" sz="2800" b="1" spc="-1" dirty="0">
                <a:solidFill>
                  <a:srgbClr val="ABCD4C"/>
                </a:solidFill>
                <a:latin typeface="Arial"/>
                <a:ea typeface="DejaVu Sans"/>
              </a:rPr>
              <a:t>BIODIVERZITA</a:t>
            </a:r>
          </a:p>
          <a:p>
            <a:pPr lvl="0">
              <a:defRPr/>
            </a:pPr>
            <a:r>
              <a:rPr lang="cs-CZ" sz="2000" b="1" spc="-1" dirty="0">
                <a:solidFill>
                  <a:prstClr val="black"/>
                </a:solidFill>
                <a:latin typeface="Arial"/>
                <a:ea typeface="DejaVu Sans"/>
              </a:rPr>
              <a:t>SC 1.6 Posilování ochrany a zachování přírody, biologické rozmanitosti a zelené infrastruktury, a to i v městských oblastech, a snižování všech forem znečištění</a:t>
            </a:r>
          </a:p>
          <a:p>
            <a:pPr marL="342900" indent="-342900" algn="just">
              <a:buFontTx/>
              <a:buChar char="-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11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661E2E2-E750-A3C7-C884-483D89059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2807C55-57A7-EE51-0D94-45BFC11778DC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A88B45DE-319D-F68F-29FE-EB6064413E33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734225" y="1076961"/>
            <a:ext cx="11033759" cy="2352039"/>
            <a:chOff x="920038" y="210952"/>
            <a:chExt cx="11033759" cy="2352039"/>
          </a:xfrm>
        </p:grpSpPr>
        <p:sp>
          <p:nvSpPr>
            <p:cNvPr id="7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20038" y="210952"/>
              <a:ext cx="11033759" cy="87203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09 Specifická opatření na podporu druhů a stanovišť</a:t>
              </a:r>
            </a:p>
            <a:p>
              <a:pPr>
                <a:lnSpc>
                  <a:spcPct val="150000"/>
                </a:lnSpc>
              </a:pPr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Předcházení, minimalizace a náprava škod způsobených vybranými zvláště chráněnými druhy živočichů</a:t>
              </a:r>
            </a:p>
          </p:txBody>
        </p:sp>
        <p:sp>
          <p:nvSpPr>
            <p:cNvPr id="10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3" name="Obdélník 2">
            <a:extLst>
              <a:ext uri="{FF2B5EF4-FFF2-40B4-BE49-F238E27FC236}">
                <a16:creationId xmlns="" xmlns:a16="http://schemas.microsoft.com/office/drawing/2014/main" id="{F131FE0A-9B4B-E46D-411B-6EAADC78647A}"/>
              </a:ext>
            </a:extLst>
          </p:cNvPr>
          <p:cNvSpPr/>
          <p:nvPr/>
        </p:nvSpPr>
        <p:spPr>
          <a:xfrm>
            <a:off x="734225" y="2324575"/>
            <a:ext cx="918835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je realizace preventivních opatření za účelem ochrany hospodářských zvířat a zmírňování přímých škod působených vybranými zvláště chráněnými druhy na chovech hospodářských zvířat. Tato opatření přispějí k podpoře biodiverzity.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E3436BAB-CA86-ABCF-9913-697FFFEE5A82}"/>
              </a:ext>
            </a:extLst>
          </p:cNvPr>
          <p:cNvSpPr/>
          <p:nvPr/>
        </p:nvSpPr>
        <p:spPr>
          <a:xfrm>
            <a:off x="734225" y="4040129"/>
            <a:ext cx="998388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preventivní opatření na ochranu hospodářských zvířat (ovce, kozy, skot, koně, farmové chovy, včelstva) před útoky velkých šelem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075BF886-BB53-93AE-35E1-5DF450304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111" y="156355"/>
            <a:ext cx="1283208" cy="1271326"/>
          </a:xfrm>
          <a:prstGeom prst="rect">
            <a:avLst/>
          </a:prstGeom>
        </p:spPr>
      </p:pic>
      <p:sp>
        <p:nvSpPr>
          <p:cNvPr id="11" name="TextovéPole 9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8045830" y="532870"/>
            <a:ext cx="33963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100 %</a:t>
            </a:r>
          </a:p>
        </p:txBody>
      </p:sp>
    </p:spTree>
    <p:extLst>
      <p:ext uri="{BB962C8B-B14F-4D97-AF65-F5344CB8AC3E}">
        <p14:creationId xmlns:p14="http://schemas.microsoft.com/office/powerpoint/2010/main" val="1356303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129598E-7693-12DE-8ABC-D4D5E54D3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59527CF5-F9BF-739F-1B4E-4D9770EC2EE8}"/>
              </a:ext>
            </a:extLst>
          </p:cNvPr>
          <p:cNvSpPr txBox="1"/>
          <p:nvPr/>
        </p:nvSpPr>
        <p:spPr>
          <a:xfrm>
            <a:off x="478422" y="1255989"/>
            <a:ext cx="11191063" cy="11695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05D3E9A4-3643-BE3B-4B84-7F481D2D45F1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169C89F9-E284-D5A2-BC93-3E397D9B4F85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2367" y="298573"/>
            <a:ext cx="6589093" cy="17030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1.6.1.3 Omezení šíření invazních nepůvodních a expanzivních druhů </a:t>
            </a:r>
            <a:endParaRPr lang="cs-CZ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ZMV 10 Invazní rostliny a živočichové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Omezení šíření invazních nepůvodních a expanzivních druhů</a:t>
            </a:r>
          </a:p>
        </p:txBody>
      </p:sp>
      <p:pic>
        <p:nvPicPr>
          <p:cNvPr id="3" name="table">
            <a:extLst>
              <a:ext uri="{FF2B5EF4-FFF2-40B4-BE49-F238E27FC236}">
                <a16:creationId xmlns="" xmlns:a16="http://schemas.microsoft.com/office/drawing/2014/main" id="{9E66FE4C-45A0-140A-FA5D-B9F5C9559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730" y="127721"/>
            <a:ext cx="4653082" cy="3632200"/>
          </a:xfrm>
          <a:prstGeom prst="rect">
            <a:avLst/>
          </a:prstGeom>
        </p:spPr>
      </p:pic>
      <p:pic>
        <p:nvPicPr>
          <p:cNvPr id="4" name="table">
            <a:extLst>
              <a:ext uri="{FF2B5EF4-FFF2-40B4-BE49-F238E27FC236}">
                <a16:creationId xmlns="" xmlns:a16="http://schemas.microsoft.com/office/drawing/2014/main" id="{5DE92615-D854-EA26-B5CC-ED9E0B1B4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478" y="4071971"/>
            <a:ext cx="4653082" cy="21488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A8993DB2-B815-C931-9A2A-652BA1D37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54" y="4631920"/>
            <a:ext cx="1796676" cy="13470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D39902B6-4D92-8B85-8EB2-0752283D35CD}"/>
              </a:ext>
            </a:extLst>
          </p:cNvPr>
          <p:cNvSpPr/>
          <p:nvPr/>
        </p:nvSpPr>
        <p:spPr>
          <a:xfrm>
            <a:off x="422367" y="226393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je likvidace vybraných invazních druhů rostlin a živočichů a odstraňování expanzivního druhu jmelí bílého pravého (</a:t>
            </a:r>
            <a:r>
              <a:rPr lang="cs-CZ" i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Viscum</a:t>
            </a:r>
            <a:r>
              <a:rPr lang="cs-CZ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album </a:t>
            </a:r>
            <a:r>
              <a:rPr lang="cs-CZ" i="1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subsp</a:t>
            </a:r>
            <a:r>
              <a:rPr lang="cs-CZ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album</a:t>
            </a:r>
            <a:r>
              <a:rPr lang="cs-CZ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B1AACC5A-94EA-9517-8164-9F503296EAA0}"/>
              </a:ext>
            </a:extLst>
          </p:cNvPr>
          <p:cNvSpPr/>
          <p:nvPr/>
        </p:nvSpPr>
        <p:spPr>
          <a:xfrm>
            <a:off x="425665" y="34967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likvidace invazních druhů z Unijního seznamu dle zásad regulace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likvidace vybraných invazních a expanzivních druhů</a:t>
            </a:r>
            <a:endParaRPr lang="cs-CZ" dirty="0"/>
          </a:p>
        </p:txBody>
      </p:sp>
      <p:sp>
        <p:nvSpPr>
          <p:cNvPr id="11" name="TextovéPole 9">
            <a:extLst>
              <a:ext uri="{FF2B5EF4-FFF2-40B4-BE49-F238E27FC236}">
                <a16:creationId xmlns="" xmlns:a16="http://schemas.microsoft.com/office/drawing/2014/main" id="{207A4333-1E31-204C-FA8F-566C64DF8FE7}"/>
              </a:ext>
            </a:extLst>
          </p:cNvPr>
          <p:cNvSpPr txBox="1"/>
          <p:nvPr/>
        </p:nvSpPr>
        <p:spPr>
          <a:xfrm rot="619833">
            <a:off x="2684371" y="5053589"/>
            <a:ext cx="33963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80 - 85 %</a:t>
            </a:r>
          </a:p>
        </p:txBody>
      </p:sp>
    </p:spTree>
    <p:extLst>
      <p:ext uri="{BB962C8B-B14F-4D97-AF65-F5344CB8AC3E}">
        <p14:creationId xmlns:p14="http://schemas.microsoft.com/office/powerpoint/2010/main" val="599216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A450B45-2191-A4EC-F6CD-DD02E474F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C328C47F-7E99-94C6-AC02-DCFA69135D6D}"/>
              </a:ext>
            </a:extLst>
          </p:cNvPr>
          <p:cNvSpPr txBox="1"/>
          <p:nvPr/>
        </p:nvSpPr>
        <p:spPr>
          <a:xfrm>
            <a:off x="478422" y="1255989"/>
            <a:ext cx="11191063" cy="11695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7FCA730F-23AB-7A4F-6C06-07E986CF3C28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6206F8D6-F7CB-4347-2F17-B33A9844B415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4466E67D-D77C-A04D-A5CF-BE71AAC16A94}"/>
              </a:ext>
            </a:extLst>
          </p:cNvPr>
          <p:cNvGrpSpPr/>
          <p:nvPr/>
        </p:nvGrpSpPr>
        <p:grpSpPr>
          <a:xfrm>
            <a:off x="537425" y="366284"/>
            <a:ext cx="10385192" cy="2672526"/>
            <a:chOff x="1013101" y="235107"/>
            <a:chExt cx="10385192" cy="2424543"/>
          </a:xfrm>
        </p:grpSpPr>
        <p:sp>
          <p:nvSpPr>
            <p:cNvPr id="12" name="TextovéPole 1">
              <a:extLst>
                <a:ext uri="{FF2B5EF4-FFF2-40B4-BE49-F238E27FC236}">
                  <a16:creationId xmlns=""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1013101" y="235107"/>
              <a:ext cx="10385192" cy="242454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cs-CZ" sz="1800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Aktivita 1.6.1.5 Návštěvnická infrastruktura sloužící k usměrnění návštěvníků v chráněných územích a zvýšení povědomí o problematice ochrany přírody </a:t>
              </a:r>
            </a:p>
            <a:p>
              <a:pPr>
                <a:lnSpc>
                  <a:spcPct val="150000"/>
                </a:lnSpc>
              </a:pPr>
              <a:endParaRPr lang="cs-CZ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cs-CZ" b="1" dirty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ZMV 11 Návštěvnická infrastruktura</a:t>
              </a:r>
            </a:p>
            <a:p>
              <a:r>
                <a:rPr lang="cs-CZ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Návštěvnická infrastruktura sloužící k usměrnění návštěvníků v chráněných územích a zvýšení povědomí o problematice ochrany přírody</a:t>
              </a:r>
            </a:p>
            <a:p>
              <a:pPr>
                <a:lnSpc>
                  <a:spcPct val="150000"/>
                </a:lnSpc>
              </a:pPr>
              <a:endPara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ovéPole 4">
              <a:extLst>
                <a:ext uri="{FF2B5EF4-FFF2-40B4-BE49-F238E27FC236}">
                  <a16:creationId xmlns=""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1589314" y="2162881"/>
              <a:ext cx="8262628" cy="40011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2000" dirty="0"/>
            </a:p>
          </p:txBody>
        </p:sp>
      </p:grpSp>
      <p:sp>
        <p:nvSpPr>
          <p:cNvPr id="3" name="TextovéPole 5">
            <a:extLst>
              <a:ext uri="{FF2B5EF4-FFF2-40B4-BE49-F238E27FC236}">
                <a16:creationId xmlns="" xmlns:a16="http://schemas.microsoft.com/office/drawing/2014/main" id="{7FB6C0A0-87EC-3BB2-3F34-470A7CC7F119}"/>
              </a:ext>
            </a:extLst>
          </p:cNvPr>
          <p:cNvSpPr txBox="1"/>
          <p:nvPr/>
        </p:nvSpPr>
        <p:spPr>
          <a:xfrm>
            <a:off x="558782" y="2440272"/>
            <a:ext cx="5039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Cílem projektu jsou aktivity, které vedou k tvorbě prvků návštěvnické infrastruktury pro usměrnění návštěvníků chráněných území, omezení či předcházení negativních vlivů na předmět(y) ochrany a zlepšení informovanosti o cílech jejich ochrany.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6">
            <a:extLst>
              <a:ext uri="{FF2B5EF4-FFF2-40B4-BE49-F238E27FC236}">
                <a16:creationId xmlns="" xmlns:a16="http://schemas.microsoft.com/office/drawing/2014/main" id="{2429C955-4380-F2C6-9E57-8E9CB1C3B684}"/>
              </a:ext>
            </a:extLst>
          </p:cNvPr>
          <p:cNvSpPr txBox="1"/>
          <p:nvPr/>
        </p:nvSpPr>
        <p:spPr>
          <a:xfrm>
            <a:off x="7152640" y="2863907"/>
            <a:ext cx="5039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 rámci projektu může být podpořeno: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budování chodníků a stezek, pozorovatelen, informačních prvků, zábradlí, závor a telemetrických prvků v ZCHÚ (NP, CHKO, NPR, NPP, PR, PP) a v lokalitách soustavy Natura 2000, včetně rekonstrukce, obnovy, rozšíření nebo doplnění stávajících prvků.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10">
            <a:extLst>
              <a:ext uri="{FF2B5EF4-FFF2-40B4-BE49-F238E27FC236}">
                <a16:creationId xmlns="" xmlns:a16="http://schemas.microsoft.com/office/drawing/2014/main" id="{9BEB37D1-AB9E-2EA0-B654-AEA255478D18}"/>
              </a:ext>
            </a:extLst>
          </p:cNvPr>
          <p:cNvSpPr txBox="1"/>
          <p:nvPr/>
        </p:nvSpPr>
        <p:spPr>
          <a:xfrm rot="603279">
            <a:off x="4518276" y="5320755"/>
            <a:ext cx="33963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500" b="1" dirty="0">
                <a:solidFill>
                  <a:schemeClr val="accent6">
                    <a:lumMod val="50000"/>
                  </a:schemeClr>
                </a:solidFill>
              </a:rPr>
              <a:t>Výše dotace 70 %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D8862AF6-126D-11E2-D3C3-CDA87B46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42" y="3819191"/>
            <a:ext cx="192701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89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B3C8519-A211-FE71-9929-8D8729489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E85A204D-93AE-B4DA-2D1F-330B236E68B6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5F1254E2-CAF8-9570-5705-21766738A4B9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7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1422793" y="2051158"/>
            <a:ext cx="8262628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  <p:sp>
        <p:nvSpPr>
          <p:cNvPr id="4" name="TextovéPole 6">
            <a:extLst>
              <a:ext uri="{FF2B5EF4-FFF2-40B4-BE49-F238E27FC236}">
                <a16:creationId xmlns="" xmlns:a16="http://schemas.microsoft.com/office/drawing/2014/main" id="{EC8B924E-2418-510C-DF84-EE726EDD403A}"/>
              </a:ext>
            </a:extLst>
          </p:cNvPr>
          <p:cNvSpPr txBox="1"/>
          <p:nvPr/>
        </p:nvSpPr>
        <p:spPr>
          <a:xfrm>
            <a:off x="692332" y="375218"/>
            <a:ext cx="1032618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Interpretační </a:t>
            </a:r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 </a:t>
            </a:r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prvku</a:t>
            </a:r>
          </a:p>
          <a:p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Povinné zpracování je pro tyto prvky NI: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Interpretační prvky (infopanely naučných stezek i samostatně, pozorovatelny s infopanely, interaktivní prvky ad.),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Liniové stavby s naučnou/interpretační funkcí (např. povalový chodník, kde na vybraných prknech budou gravírované siluety živočichů či jiné naučné informace)</a:t>
            </a:r>
          </a:p>
          <a:p>
            <a:pPr lvl="0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IP prvku musí být zpracován, jak pro nově budované prvky tak i pro žádosti, které rekonstruují, obnovují, rozšiřují nebo doplňují stávající NI.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Metodický postup pro tvorbu interpretačních plánů prvků návštěvnické infrastruktury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Koncepce </a:t>
            </a:r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 s návštěvnickou veřejností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 velkoplošná chráněná území (NP a CHKO) je příslušným orgánem ochrany přírody pořízená koncepce práce s návštěvnickou veřejností nebo obdobná koncepce/plán 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projekt je s ním v souladu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036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69C9748-8523-A4F4-51FB-EE5B14AE0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4D278C94-B46F-BFA5-232A-01C7CA686BC4}"/>
              </a:ext>
            </a:extLst>
          </p:cNvPr>
          <p:cNvSpPr txBox="1"/>
          <p:nvPr/>
        </p:nvSpPr>
        <p:spPr>
          <a:xfrm>
            <a:off x="2453508" y="2624421"/>
            <a:ext cx="7284983" cy="80457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PODPOŘENÉ PROJEKTY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86A36914-39F3-DEA2-B513-208802FCD418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5CFE337B-D0F9-6B01-E262-712628344B3B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pic>
        <p:nvPicPr>
          <p:cNvPr id="3" name="Obrázek 2" descr="Obsah obrázku jídlo, podepsat&#10;&#10;Popis byl vytvořen automaticky">
            <a:extLst>
              <a:ext uri="{FF2B5EF4-FFF2-40B4-BE49-F238E27FC236}">
                <a16:creationId xmlns="" xmlns:a16="http://schemas.microsoft.com/office/drawing/2014/main" id="{FFE1B04D-1E5D-95DA-0480-33D60EFE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17" y="505326"/>
            <a:ext cx="2222930" cy="12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06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4CB6679-ECF3-6BE0-EC0B-05302B7B2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0D2DBB0E-58E9-2585-75F6-AD32841C34EC}"/>
              </a:ext>
            </a:extLst>
          </p:cNvPr>
          <p:cNvSpPr txBox="1"/>
          <p:nvPr/>
        </p:nvSpPr>
        <p:spPr>
          <a:xfrm>
            <a:off x="304251" y="208977"/>
            <a:ext cx="11191063" cy="496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Kytínské tůně</a:t>
            </a: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B6ADE208-B083-B797-D32A-BA97D4E9C3B2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43E8BD23-4B30-6E28-14DB-29927BE5CE0E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1370" y="1189944"/>
            <a:ext cx="7480663" cy="42078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8" y="3487382"/>
            <a:ext cx="3669030" cy="229330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04250" y="985557"/>
            <a:ext cx="4137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Celková částka: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1 267 672 Kč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Výše dotace: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1 134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674 Kč</a:t>
            </a: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 obci Kytín došlo k vybudování systému tůní, které zadrží vodu v krajině a přispějí k zmírnění dopadů změn klimatu. V okolí tůni byla provedena výsadba dřevin. 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62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2A03FEE-CE7E-EF9E-53A6-C6DFD412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FC58CD3E-0593-66BE-3EB2-225133B810A1}"/>
              </a:ext>
            </a:extLst>
          </p:cNvPr>
          <p:cNvSpPr txBox="1"/>
          <p:nvPr/>
        </p:nvSpPr>
        <p:spPr>
          <a:xfrm>
            <a:off x="338545" y="209001"/>
            <a:ext cx="11191063" cy="496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Založení rybníku Háj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0ACBDCA4-0D47-02CD-1B8E-80F5060B99D4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0FD8C3DB-A151-B262-6C3C-246964EE624C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15A6451C-1325-2ED5-0C7B-0EB917A1B46C}"/>
              </a:ext>
            </a:extLst>
          </p:cNvPr>
          <p:cNvSpPr txBox="1"/>
          <p:nvPr/>
        </p:nvSpPr>
        <p:spPr>
          <a:xfrm>
            <a:off x="338545" y="804183"/>
            <a:ext cx="52950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Celková částka: 1 946 581 Kč</a:t>
            </a:r>
            <a:endParaRPr lang="cs-CZ" sz="18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Výše dotace: </a:t>
            </a:r>
            <a:r>
              <a:rPr lang="cs-CZ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1 654 593 Kč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 CHKO Český ráj došlo k vybudování malé vodní nádrže, </a:t>
            </a:r>
            <a:r>
              <a:rPr lang="cs-CZ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která přispěje k vytvoření optimálních podmínek pro výskyt předmětů ochrany vázaných na vodní </a:t>
            </a:r>
            <a:r>
              <a:rPr lang="cs-CZ" sz="1800" b="1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ekosystémy.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12" name="Obrázek 11" descr="Obsah obrázku venku, mrak, strom, obloha&#10;&#10;Popis byl vytvořen automaticky">
            <a:extLst>
              <a:ext uri="{FF2B5EF4-FFF2-40B4-BE49-F238E27FC236}">
                <a16:creationId xmlns="" xmlns:a16="http://schemas.microsoft.com/office/drawing/2014/main" id="{11CF026A-8F54-B82D-317B-106E6159B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76" y="642795"/>
            <a:ext cx="6057899" cy="4543424"/>
          </a:xfrm>
          <a:prstGeom prst="rect">
            <a:avLst/>
          </a:prstGeom>
        </p:spPr>
      </p:pic>
      <p:pic>
        <p:nvPicPr>
          <p:cNvPr id="14" name="Obrázek 13" descr="Obsah obrázku venku, mrak, krajina, obloha&#10;&#10;Popis byl vytvořen automaticky">
            <a:extLst>
              <a:ext uri="{FF2B5EF4-FFF2-40B4-BE49-F238E27FC236}">
                <a16:creationId xmlns="" xmlns:a16="http://schemas.microsoft.com/office/drawing/2014/main" id="{A507CA73-F258-0A1E-CC14-5E95766AB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119" y="3133724"/>
            <a:ext cx="3758686" cy="28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2A03FEE-CE7E-EF9E-53A6-C6DFD412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FC58CD3E-0593-66BE-3EB2-225133B810A1}"/>
              </a:ext>
            </a:extLst>
          </p:cNvPr>
          <p:cNvSpPr txBox="1"/>
          <p:nvPr/>
        </p:nvSpPr>
        <p:spPr>
          <a:xfrm>
            <a:off x="338545" y="209001"/>
            <a:ext cx="11191063" cy="496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Mariánská huť – revitalizace vodních poměrů</a:t>
            </a: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0ACBDCA4-0D47-02CD-1B8E-80F5060B99D4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0FD8C3DB-A151-B262-6C3C-246964EE624C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15A6451C-1325-2ED5-0C7B-0EB917A1B46C}"/>
              </a:ext>
            </a:extLst>
          </p:cNvPr>
          <p:cNvSpPr txBox="1"/>
          <p:nvPr/>
        </p:nvSpPr>
        <p:spPr>
          <a:xfrm>
            <a:off x="338545" y="804183"/>
            <a:ext cx="52950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Celková částka: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765 660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  <a:endParaRPr lang="cs-CZ" sz="18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Výše dotace: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765 660</a:t>
            </a:r>
            <a:r>
              <a:rPr lang="cs-CZ" sz="180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 CHKO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Žďárské vrchy došlo k vybudování tůní a zahrazení lesních melioračních kanálů, což</a:t>
            </a:r>
            <a:r>
              <a:rPr lang="cs-CZ" sz="1800" b="1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přispěje k vytvoření optimálních podmínek pro výskyt předmětů ochrany vázaných na vodní </a:t>
            </a:r>
            <a:r>
              <a:rPr lang="cs-CZ" sz="1800" b="1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ekosystémy.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5" y="209001"/>
            <a:ext cx="3845371" cy="51479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17" y="3243929"/>
            <a:ext cx="2706053" cy="26286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177" y="2922219"/>
            <a:ext cx="2932892" cy="2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A19CACF-EBEA-DED2-CE7A-4DD0CC1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A88646E1-B0F3-4832-1EA8-7B3D089FD18C}"/>
              </a:ext>
            </a:extLst>
          </p:cNvPr>
          <p:cNvSpPr txBox="1"/>
          <p:nvPr/>
        </p:nvSpPr>
        <p:spPr>
          <a:xfrm>
            <a:off x="424017" y="341589"/>
            <a:ext cx="11191063" cy="496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Obnova stanoviště polopřirozených suchých trávníků v PP </a:t>
            </a:r>
            <a:r>
              <a:rPr lang="cs-CZ" sz="2000" b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Žerka</a:t>
            </a: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91EB1304-9AC8-1182-DDBD-682A40BF1D5E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F9A144CE-2D1D-8154-8624-6E384AAA805E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pic>
        <p:nvPicPr>
          <p:cNvPr id="4" name="Obrázek 3" descr="Obsah obrázku venku, tráva, podzim, mrak&#10;&#10;Popis byl vytvořen automaticky">
            <a:extLst>
              <a:ext uri="{FF2B5EF4-FFF2-40B4-BE49-F238E27FC236}">
                <a16:creationId xmlns="" xmlns:a16="http://schemas.microsoft.com/office/drawing/2014/main" id="{E0B9AAC7-A535-DA54-6657-2B934695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13" y="1569026"/>
            <a:ext cx="4959292" cy="3719469"/>
          </a:xfrm>
          <a:prstGeom prst="rect">
            <a:avLst/>
          </a:prstGeom>
        </p:spPr>
      </p:pic>
      <p:pic>
        <p:nvPicPr>
          <p:cNvPr id="7" name="Obrázek 6" descr="Obsah obrázku venku, tráva, obloha, strom&#10;&#10;Popis byl vytvořen automaticky">
            <a:extLst>
              <a:ext uri="{FF2B5EF4-FFF2-40B4-BE49-F238E27FC236}">
                <a16:creationId xmlns="" xmlns:a16="http://schemas.microsoft.com/office/drawing/2014/main" id="{F9FDA948-0AC2-B27D-604E-87EC2968E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005" y="3021858"/>
            <a:ext cx="4143304" cy="310747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6F94ED57-68F7-C860-A3EA-3F313ED19F18}"/>
              </a:ext>
            </a:extLst>
          </p:cNvPr>
          <p:cNvSpPr txBox="1"/>
          <p:nvPr/>
        </p:nvSpPr>
        <p:spPr>
          <a:xfrm>
            <a:off x="424016" y="979511"/>
            <a:ext cx="69292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Žadatel: Středočeský kraj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Celková částka: </a:t>
            </a:r>
            <a:r>
              <a:rPr lang="cs-CZ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1 548 744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Kč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Výše dotace: </a:t>
            </a:r>
            <a:r>
              <a:rPr lang="cs-CZ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1 548 744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1800" b="1" i="0" u="none" strike="noStrike" baseline="0" dirty="0">
                <a:latin typeface="Arial,Bold"/>
              </a:rPr>
              <a:t>V rámci projektu na obnovu polopřirozených suchých trávníků v přírodní památce </a:t>
            </a:r>
            <a:r>
              <a:rPr lang="cs-CZ" sz="1800" b="1" i="0" u="none" strike="noStrike" baseline="0" dirty="0" err="1">
                <a:latin typeface="Arial,Bold"/>
              </a:rPr>
              <a:t>Žerka</a:t>
            </a:r>
            <a:r>
              <a:rPr lang="cs-CZ" sz="1800" b="1" i="0" u="none" strike="noStrike" baseline="0" dirty="0">
                <a:latin typeface="Arial,Bold"/>
              </a:rPr>
              <a:t> došlo k odstranění nevhodných dřevin. Další roky bude lokalita pravidelně kosena.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2414E63-0341-39BE-1987-FE56E9B52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5D4FC628-E558-B56B-F5D5-F77E104ABC00}"/>
              </a:ext>
            </a:extLst>
          </p:cNvPr>
          <p:cNvSpPr txBox="1"/>
          <p:nvPr/>
        </p:nvSpPr>
        <p:spPr>
          <a:xfrm>
            <a:off x="424017" y="412525"/>
            <a:ext cx="10453534" cy="496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Vybudování návštěvnické infrastruktury v přírodní rezervaci Janovský mokřad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27763C94-A1B4-11CB-44A4-E8584F1E1362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0712AB0D-AC1C-4D54-B2B5-C57DE17EC138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F7F0F2B6-DD10-E8AC-DB8E-CD903B768784}"/>
              </a:ext>
            </a:extLst>
          </p:cNvPr>
          <p:cNvSpPr txBox="1"/>
          <p:nvPr/>
        </p:nvSpPr>
        <p:spPr>
          <a:xfrm>
            <a:off x="424017" y="1056037"/>
            <a:ext cx="55386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Žadatel: Plzeňský kraj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Celková částka: 500 595 Kč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Výše dotace: </a:t>
            </a:r>
            <a:r>
              <a:rPr lang="cs-CZ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350 416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1800" b="1" i="0" u="none" strike="noStrike" baseline="0" dirty="0">
                <a:latin typeface="Arial,Bold"/>
              </a:rPr>
              <a:t>V přírodní rezervaci Janovský mokřad byla vybudována pozorovatelna, která slouží veřejnosti k nekontaktnímu pozorování přírody.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venku, obloha, mrak, tráva&#10;&#10;Popis byl vytvořen automaticky">
            <a:extLst>
              <a:ext uri="{FF2B5EF4-FFF2-40B4-BE49-F238E27FC236}">
                <a16:creationId xmlns="" xmlns:a16="http://schemas.microsoft.com/office/drawing/2014/main" id="{2F4270DA-40D0-8851-35D5-5D65B24D5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783" y="1225230"/>
            <a:ext cx="5977501" cy="41658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9F516DE0-46F0-B920-D899-FECB23C3D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5" y="3232276"/>
            <a:ext cx="3716531" cy="278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7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4017" y="222122"/>
            <a:ext cx="11175799" cy="80066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Specifický cíl 1.3 </a:t>
            </a:r>
            <a:r>
              <a:rPr lang="cs-CZ" sz="4000" b="1" spc="-1" dirty="0">
                <a:solidFill>
                  <a:srgbClr val="F4A033"/>
                </a:solidFill>
                <a:latin typeface="Arial"/>
                <a:ea typeface="DejaVu Sans"/>
              </a:rPr>
              <a:t>KLIMA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78422" y="1255989"/>
            <a:ext cx="11191063" cy="501675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>
              <a:defRPr/>
            </a:pPr>
            <a:r>
              <a:rPr lang="cs-CZ" sz="2000" spc="-1" dirty="0">
                <a:solidFill>
                  <a:prstClr val="black"/>
                </a:solidFill>
                <a:latin typeface="Arial"/>
                <a:ea typeface="DejaVu Sans"/>
              </a:rPr>
              <a:t>SC 1.3 Podpora přizpůsobení se změně klimatu, prevence rizika katastrof a odolnosti vůči nim s přihlédnutím k ekosystémovým přístupům</a:t>
            </a:r>
          </a:p>
          <a:p>
            <a:pPr lvl="0">
              <a:defRPr/>
            </a:pPr>
            <a:endParaRPr lang="cs-CZ" sz="2000" spc="-1" dirty="0">
              <a:solidFill>
                <a:prstClr val="black"/>
              </a:solidFill>
              <a:latin typeface="Arial"/>
            </a:endParaRPr>
          </a:p>
          <a:p>
            <a:pPr lvl="0"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Opatření </a:t>
            </a:r>
            <a:r>
              <a:rPr lang="cs-CZ" sz="2000" b="1" spc="-1" dirty="0">
                <a:solidFill>
                  <a:srgbClr val="000000"/>
                </a:solidFill>
                <a:latin typeface="Arial"/>
                <a:ea typeface="DejaVu Sans"/>
              </a:rPr>
              <a:t>1.3.1 Podpora přírodě blízkých opatření v krajině a sídlech</a:t>
            </a: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cs-CZ" sz="2000" b="1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4. výzva</a:t>
            </a:r>
          </a:p>
          <a:p>
            <a:pPr lvl="0"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Aktivity:</a:t>
            </a:r>
          </a:p>
          <a:p>
            <a:pPr marL="285840" lvl="0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1.3.1.1 Tvorba nových a obnova stávajících přírodě blízkých vodních prvků v krajině včetně sídel</a:t>
            </a:r>
          </a:p>
          <a:p>
            <a:pPr marL="285840" lvl="0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1.3.1.2 Tvorba nových a obnova stávajících vegetačních prvků a struktur, včetně opatření proti vodní a větrné erozi</a:t>
            </a:r>
          </a:p>
          <a:p>
            <a:pPr marL="285840" lvl="0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1.3.1.4 Zakládání a obnova veřejné sídelní zeleně</a:t>
            </a:r>
          </a:p>
          <a:p>
            <a:pPr marL="285840" lvl="0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1.3.1.5 Odstranění či eliminace negativních funkcí odvodňovacích zařízení v krajině</a:t>
            </a:r>
          </a:p>
          <a:p>
            <a:pPr lvl="0">
              <a:defRPr/>
            </a:pPr>
            <a:endParaRPr lang="cs-CZ" sz="2000" spc="-1" dirty="0">
              <a:solidFill>
                <a:prstClr val="black"/>
              </a:solidFill>
              <a:latin typeface="Arial"/>
            </a:endParaRPr>
          </a:p>
          <a:p>
            <a:pPr lvl="0"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Opatření </a:t>
            </a:r>
            <a:r>
              <a:rPr lang="cs-CZ" sz="2000" b="1" spc="-1" dirty="0">
                <a:solidFill>
                  <a:srgbClr val="000000"/>
                </a:solidFill>
                <a:latin typeface="Arial"/>
                <a:ea typeface="DejaVu Sans"/>
              </a:rPr>
              <a:t>1.3.2 Zpracování studií a plánů </a:t>
            </a: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– </a:t>
            </a:r>
            <a:r>
              <a:rPr lang="cs-CZ" sz="2000" b="1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3. výzva</a:t>
            </a:r>
          </a:p>
          <a:p>
            <a:pPr lvl="0">
              <a:defRPr/>
            </a:pPr>
            <a:endParaRPr lang="cs-CZ" sz="2000" b="1" spc="-1" dirty="0">
              <a:solidFill>
                <a:prstClr val="black"/>
              </a:solidFill>
              <a:latin typeface="Arial"/>
              <a:ea typeface="DejaVu Sans"/>
            </a:endParaRPr>
          </a:p>
          <a:p>
            <a:pPr marL="342900" indent="-342900" algn="just">
              <a:buFontTx/>
              <a:buChar char="-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</p:spTree>
    <p:extLst>
      <p:ext uri="{BB962C8B-B14F-4D97-AF65-F5344CB8AC3E}">
        <p14:creationId xmlns:p14="http://schemas.microsoft.com/office/powerpoint/2010/main" val="3844699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AOPK ČR 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3111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 administrace žádostí </a:t>
            </a: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14.3.2024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84BF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638262" y="370585"/>
            <a:ext cx="8218355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b="1" noProof="0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Nejdůležitější informace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rgbClr val="006047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38262" y="1659674"/>
            <a:ext cx="529411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webové</a:t>
            </a:r>
            <a:r>
              <a:rPr kumimoji="0" lang="cs-CZ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stránky AOPK ČR – OPŽP v Projektovém schématu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dotace.nature.cz/opzp-v-prs-aopk-cr</a:t>
            </a:r>
            <a:endParaRPr lang="cs-CZ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Příručka AOPK ČR a její přílohy</a:t>
            </a:r>
          </a:p>
          <a:p>
            <a:pPr lvl="0"/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Jednotný dotační portál</a:t>
            </a:r>
          </a:p>
          <a:p>
            <a:pPr lvl="0"/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isprofin.mfcr.cz/rispf</a:t>
            </a:r>
            <a:endParaRPr lang="cs-CZ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ortál</a:t>
            </a:r>
            <a:r>
              <a:rPr lang="cs-CZ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tvorbu rozpočtové přílohy</a:t>
            </a:r>
          </a:p>
          <a:p>
            <a:pPr lvl="0"/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rozpocet.nature.cz</a:t>
            </a:r>
            <a:endParaRPr lang="cs-CZ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4528" r="1728"/>
          <a:stretch/>
        </p:blipFill>
        <p:spPr>
          <a:xfrm>
            <a:off x="6186955" y="1410788"/>
            <a:ext cx="5659407" cy="38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AOPK ČR 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3111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 administrace žádostí </a:t>
            </a: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4BF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14.3.2024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84BF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687662" y="271166"/>
            <a:ext cx="9622970" cy="80457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b="1" noProof="0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Podněty od krajů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rgbClr val="006047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50360" y="1281850"/>
            <a:ext cx="966027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Výkupy pozemků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>
                <a:solidFill>
                  <a:prstClr val="black"/>
                </a:solidFill>
                <a:latin typeface="Calibri" panose="020F0502020204030204"/>
              </a:rPr>
              <a:t>v rámci Projektového schématu AOPK ČR nelze proplácet náklady na výkup pozemků, ZMV to neumožňují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pokud</a:t>
            </a:r>
            <a:r>
              <a:rPr kumimoji="0" lang="cs-CZ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 součástí projektu výkup pozemku → podání do výzev SFŽP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aseline="0" dirty="0" smtClean="0">
                <a:solidFill>
                  <a:prstClr val="black"/>
                </a:solidFill>
                <a:latin typeface="Calibri" panose="020F0502020204030204"/>
              </a:rPr>
              <a:t>výkupy</a:t>
            </a:r>
            <a:r>
              <a:rPr lang="cs-CZ" dirty="0" smtClean="0">
                <a:solidFill>
                  <a:prstClr val="black"/>
                </a:solidFill>
                <a:latin typeface="Calibri" panose="020F0502020204030204"/>
              </a:rPr>
              <a:t> pozemků jsou možné z OPST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Kofinancování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projekty</a:t>
            </a:r>
            <a:r>
              <a:rPr kumimoji="0" lang="cs-CZ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podané do OPŽP je možné kofinancovat jinými národními či jinými dotačními tituly (PPK, NPO-POPFK)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baseline="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Překryvy dotací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noProof="0" dirty="0" smtClean="0">
                <a:solidFill>
                  <a:prstClr val="black"/>
                </a:solidFill>
                <a:latin typeface="Calibri" panose="020F0502020204030204"/>
              </a:rPr>
              <a:t>POZOR na překryvy dotací, týká se hlavně programu LIFE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nesmí dojít k cílovému</a:t>
            </a:r>
            <a:r>
              <a:rPr kumimoji="0" lang="cs-CZ" sz="1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stavu lokality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>
                <a:solidFill>
                  <a:prstClr val="black"/>
                </a:solidFill>
                <a:latin typeface="Calibri" panose="020F0502020204030204"/>
              </a:rPr>
              <a:t>POZOR na </a:t>
            </a:r>
            <a:r>
              <a:rPr lang="cs-CZ" baseline="0" noProof="0" dirty="0" smtClean="0">
                <a:solidFill>
                  <a:prstClr val="black"/>
                </a:solidFill>
                <a:latin typeface="Calibri" panose="020F0502020204030204"/>
              </a:rPr>
              <a:t>udržitelnost</a:t>
            </a:r>
            <a:r>
              <a:rPr lang="cs-CZ" noProof="0" dirty="0" smtClean="0">
                <a:solidFill>
                  <a:prstClr val="black"/>
                </a:solidFill>
                <a:latin typeface="Calibri" panose="020F0502020204030204"/>
              </a:rPr>
              <a:t> původního projektu (např. </a:t>
            </a:r>
            <a:r>
              <a:rPr lang="cs-CZ" dirty="0" smtClean="0">
                <a:solidFill>
                  <a:prstClr val="black"/>
                </a:solidFill>
                <a:latin typeface="Calibri" panose="020F0502020204030204"/>
              </a:rPr>
              <a:t>předchozí programy OPŽP), nelze hradit udržitelnost z OPŽP, z národních programů ano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8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=""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949" y="935561"/>
            <a:ext cx="2348101" cy="132080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02045D22-B9D1-6A4A-9EB5-A2D26A124158}"/>
              </a:ext>
            </a:extLst>
          </p:cNvPr>
          <p:cNvSpPr txBox="1"/>
          <p:nvPr/>
        </p:nvSpPr>
        <p:spPr>
          <a:xfrm>
            <a:off x="1340376" y="3088430"/>
            <a:ext cx="9511248" cy="16415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6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DĚKUJEME</a:t>
            </a:r>
          </a:p>
          <a:p>
            <a:pPr algn="ctr">
              <a:lnSpc>
                <a:spcPts val="6000"/>
              </a:lnSpc>
            </a:pPr>
            <a:r>
              <a:rPr lang="cs-CZ" sz="6000" b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ZA VAŠI </a:t>
            </a:r>
            <a:r>
              <a:rPr lang="cs-CZ" sz="6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POZORNOST</a:t>
            </a:r>
          </a:p>
        </p:txBody>
      </p:sp>
    </p:spTree>
    <p:extLst>
      <p:ext uri="{BB962C8B-B14F-4D97-AF65-F5344CB8AC3E}">
        <p14:creationId xmlns:p14="http://schemas.microsoft.com/office/powerpoint/2010/main" val="2695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4017" y="220166"/>
            <a:ext cx="11175799" cy="80457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Specifický cíl 1.3 </a:t>
            </a:r>
            <a:r>
              <a:rPr lang="cs-CZ" sz="4000" b="1" spc="-1" dirty="0">
                <a:solidFill>
                  <a:srgbClr val="F4A033"/>
                </a:solidFill>
                <a:latin typeface="Arial"/>
                <a:ea typeface="DejaVu Sans"/>
              </a:rPr>
              <a:t>KLIMA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78422" y="1255989"/>
            <a:ext cx="11191063" cy="54476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440" lvl="0">
              <a:buClr>
                <a:srgbClr val="000000"/>
              </a:buClr>
              <a:defRPr/>
            </a:pPr>
            <a:r>
              <a:rPr lang="cs-CZ" sz="2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1.3.1.1 Tvorba nových a obnova stávajících přírodě blízkých vodních prvků v krajině včetně sídel</a:t>
            </a:r>
          </a:p>
          <a:p>
            <a:pPr marL="1440" lvl="0">
              <a:buClr>
                <a:srgbClr val="000000"/>
              </a:buClr>
              <a:defRPr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1.3.1.1.1.100_01 </a:t>
            </a:r>
            <a:r>
              <a:rPr lang="cs-CZ" sz="19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Vytváření a obnova tůní (mokřadů), ZMV 01 Tůně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výše podpory 100 %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1.3.1.1.2.060_02 Malé vodní nádrže (MVN), ZMV 02 MVN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výše podpory 60 %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pouze výstavba a komplexní rekonstrukce MVN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1.3.1.1.3.100_04 Revitalizace a </a:t>
            </a:r>
            <a:r>
              <a:rPr lang="cs-CZ" sz="1900" b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renaturace</a:t>
            </a:r>
            <a:r>
              <a:rPr lang="cs-CZ" sz="19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vodních toků a niv, ZMV 04 Revitalizace toků, rušení odvodňovacích zařízení 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výše podpory 100 %</a:t>
            </a:r>
          </a:p>
          <a:p>
            <a:pPr marL="458640" lvl="1">
              <a:buClr>
                <a:srgbClr val="000000"/>
              </a:buCl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cs-CZ" sz="1400" spc="-1" dirty="0">
              <a:latin typeface="Arial"/>
            </a:endParaRPr>
          </a:p>
          <a:p>
            <a:pPr lvl="0">
              <a:defRPr/>
            </a:pPr>
            <a:endParaRPr lang="cs-CZ" sz="2000" b="1" spc="-1" dirty="0">
              <a:latin typeface="Arial"/>
              <a:ea typeface="DejaVu Sans"/>
            </a:endParaRPr>
          </a:p>
          <a:p>
            <a:pPr marL="342900" indent="-342900" algn="just">
              <a:buFontTx/>
              <a:buChar char="-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</p:spTree>
    <p:extLst>
      <p:ext uri="{BB962C8B-B14F-4D97-AF65-F5344CB8AC3E}">
        <p14:creationId xmlns:p14="http://schemas.microsoft.com/office/powerpoint/2010/main" val="3325017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4017" y="220166"/>
            <a:ext cx="11175799" cy="80457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Specifický cíl 1.3 </a:t>
            </a:r>
            <a:r>
              <a:rPr lang="cs-CZ" sz="4000" b="1" spc="-1" dirty="0">
                <a:solidFill>
                  <a:srgbClr val="F4A033"/>
                </a:solidFill>
                <a:latin typeface="Arial"/>
                <a:ea typeface="DejaVu Sans"/>
              </a:rPr>
              <a:t>KLIMA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78422" y="1255989"/>
            <a:ext cx="11191063" cy="421653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840" lvl="0" indent="-284400">
              <a:buClr>
                <a:srgbClr val="000000"/>
              </a:buClr>
              <a:buFont typeface="Arial"/>
              <a:buChar char="•"/>
              <a:defRPr/>
            </a:pP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" lvl="0">
              <a:buClr>
                <a:srgbClr val="000000"/>
              </a:buClr>
              <a:defRPr/>
            </a:pPr>
            <a:r>
              <a:rPr lang="cs-CZ" sz="2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1.3.1.2 Tvorba nových a obnova stávajících vegetačních prvků a struktur, včetně opatření proti vodní a větrné erozi</a:t>
            </a:r>
          </a:p>
          <a:p>
            <a:pPr marL="1440" lvl="0">
              <a:buClr>
                <a:srgbClr val="000000"/>
              </a:buClr>
              <a:defRPr/>
            </a:pPr>
            <a:endParaRPr lang="cs-CZ" sz="22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1.3.1.2.1.080_07 Vegetační krajinné prvky (včetně skladebných prvků ÚSES), ZMV 07 Vegetační krajinné prvky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výše podpory 80 %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endParaRPr lang="cs-CZ" sz="19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1.3.1.2.1.100_07 Vegetační krajinné prvky (založení prvků ÚSES), ZMV 07 Vegetační krajinné prvky 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výše podpory 100 %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dokládá se platnou ÚPD či plánem společných zařízení KPÚ</a:t>
            </a: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cs-CZ" sz="14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</p:spTree>
    <p:extLst>
      <p:ext uri="{BB962C8B-B14F-4D97-AF65-F5344CB8AC3E}">
        <p14:creationId xmlns:p14="http://schemas.microsoft.com/office/powerpoint/2010/main" val="1552977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4017" y="220166"/>
            <a:ext cx="11175799" cy="80457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Specifický cíl 1.3 </a:t>
            </a:r>
            <a:r>
              <a:rPr lang="cs-CZ" sz="4000" b="1" spc="-1" dirty="0">
                <a:solidFill>
                  <a:srgbClr val="F4A033"/>
                </a:solidFill>
                <a:latin typeface="Arial"/>
                <a:ea typeface="DejaVu Sans"/>
              </a:rPr>
              <a:t>KLIMA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78422" y="1512021"/>
            <a:ext cx="11191063" cy="393954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440" lvl="0">
              <a:buClr>
                <a:srgbClr val="000000"/>
              </a:buClr>
              <a:defRPr/>
            </a:pPr>
            <a:r>
              <a:rPr lang="cs-CZ" sz="2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1.3.1.4 Zakládání a obnova veřejné sídelní zeleně</a:t>
            </a:r>
          </a:p>
          <a:p>
            <a:pPr marL="1440" lvl="0">
              <a:buClr>
                <a:srgbClr val="000000"/>
              </a:buClr>
              <a:defRPr/>
            </a:pP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1.3.1.4.1.085_07 Zakládání a obnova veřejné sídelní zeleně, ZMV 07 Vegetační krajinné prvky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výše podpory 85 %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tvorba a obnova vegetačních prvků v sídle</a:t>
            </a:r>
          </a:p>
          <a:p>
            <a:pPr marL="458640" lvl="1">
              <a:buClr>
                <a:srgbClr val="000000"/>
              </a:buClr>
              <a:defRPr/>
            </a:pPr>
            <a:endParaRPr lang="cs-CZ" sz="19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sz="19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1.3.1.4.1.090_07 Zakládání a obnova veřejné sídelní zeleně vyplývající ze SSSZ, ZMV 07 Vegetační krajinné prvky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výše podpory 90 %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tvorba a obnova vegetačních prvků v sídle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prvky vyplývající ze zpracované Studie systémů sídelní zeleně</a:t>
            </a: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cs-CZ" sz="14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</p:spTree>
    <p:extLst>
      <p:ext uri="{BB962C8B-B14F-4D97-AF65-F5344CB8AC3E}">
        <p14:creationId xmlns:p14="http://schemas.microsoft.com/office/powerpoint/2010/main" val="55059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4017" y="220166"/>
            <a:ext cx="11175799" cy="80457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Specifický cíl 1.3 </a:t>
            </a:r>
            <a:r>
              <a:rPr lang="cs-CZ" sz="4000" b="1" spc="-1" dirty="0">
                <a:solidFill>
                  <a:srgbClr val="F4A033"/>
                </a:solidFill>
                <a:latin typeface="Arial"/>
                <a:ea typeface="DejaVu Sans"/>
              </a:rPr>
              <a:t>KLIMA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78422" y="1255989"/>
            <a:ext cx="11191063" cy="298543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440" lvl="0">
              <a:buClr>
                <a:srgbClr val="000000"/>
              </a:buClr>
              <a:defRPr/>
            </a:pPr>
            <a:r>
              <a:rPr lang="cs-CZ" sz="2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1.3.1.5 Odstranění či eliminace negativních funkcí odvodňovacích zařízení v krajině</a:t>
            </a:r>
          </a:p>
          <a:p>
            <a:pPr marL="1440" lvl="0">
              <a:buClr>
                <a:srgbClr val="000000"/>
              </a:buClr>
              <a:defRPr/>
            </a:pPr>
            <a:endParaRPr lang="cs-CZ" sz="22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1.3.1.5.1.100_04 Odstranění či eliminace negativních funkcí odvodňovacích zařízení v krajině, </a:t>
            </a:r>
          </a:p>
          <a:p>
            <a:pPr marL="458640" lvl="1" defTabSz="720725">
              <a:buClr>
                <a:srgbClr val="000000"/>
              </a:buClr>
              <a:defRPr/>
            </a:pPr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ZMV 04 Revitalizace toků, rušení odvodňovacích zařízení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výše podpory 100 %</a:t>
            </a:r>
          </a:p>
          <a:p>
            <a:pPr marL="1200240" lvl="2" indent="-284400">
              <a:buClr>
                <a:srgbClr val="000000"/>
              </a:buClr>
              <a:buFont typeface="Arial"/>
              <a:buChar char="•"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eliminace účinnosti drénu, plošné rušení odvodňovacích zařízení, obnova zvodnělých ploch formou přehrážek</a:t>
            </a:r>
          </a:p>
          <a:p>
            <a:pPr marL="743040" lvl="1" indent="-284400">
              <a:buClr>
                <a:srgbClr val="000000"/>
              </a:buClr>
              <a:buFont typeface="Arial"/>
              <a:buChar char="•"/>
              <a:defRPr/>
            </a:pP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cs-CZ" sz="14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</p:spTree>
    <p:extLst>
      <p:ext uri="{BB962C8B-B14F-4D97-AF65-F5344CB8AC3E}">
        <p14:creationId xmlns:p14="http://schemas.microsoft.com/office/powerpoint/2010/main" val="20041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4017" y="222122"/>
            <a:ext cx="11175799" cy="80066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Specifický cíl 1.6 </a:t>
            </a:r>
            <a:r>
              <a:rPr lang="cs-CZ" sz="4000" b="1" spc="-1" dirty="0">
                <a:solidFill>
                  <a:srgbClr val="ABCD4C"/>
                </a:solidFill>
                <a:latin typeface="Arial"/>
                <a:ea typeface="DejaVu Sans"/>
              </a:rPr>
              <a:t>BIODIVERZITA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78422" y="1255989"/>
            <a:ext cx="11191063" cy="566308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>
              <a:defRPr/>
            </a:pPr>
            <a:r>
              <a:rPr lang="cs-CZ" sz="2000" b="1" spc="-1" dirty="0">
                <a:solidFill>
                  <a:prstClr val="black"/>
                </a:solidFill>
                <a:latin typeface="Arial"/>
                <a:ea typeface="DejaVu Sans"/>
              </a:rPr>
              <a:t>SC 1.6 Posilování ochrany a zachování přírody, biologické rozmanitosti a zelené infrastruktury, a to i v městských oblastech, a snižování všech forem znečištění</a:t>
            </a:r>
          </a:p>
          <a:p>
            <a:pPr lvl="0">
              <a:defRPr/>
            </a:pPr>
            <a:endParaRPr lang="cs-CZ" sz="2000" spc="-1" dirty="0">
              <a:solidFill>
                <a:prstClr val="black"/>
              </a:solidFill>
              <a:latin typeface="Arial"/>
            </a:endParaRPr>
          </a:p>
          <a:p>
            <a:pPr lvl="0">
              <a:lnSpc>
                <a:spcPct val="90000"/>
              </a:lnSpc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Opatření </a:t>
            </a:r>
            <a:r>
              <a:rPr lang="cs-CZ" sz="2000" b="1" spc="-1" dirty="0">
                <a:solidFill>
                  <a:srgbClr val="000000"/>
                </a:solidFill>
                <a:latin typeface="Arial"/>
                <a:ea typeface="DejaVu Sans"/>
              </a:rPr>
              <a:t>1.6.1 Podpora přírodních stanovišť a druhů a péče o nejcennější části přírody a krajiny </a:t>
            </a: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– </a:t>
            </a:r>
            <a:r>
              <a:rPr lang="cs-CZ" sz="2000" b="1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5. výzva</a:t>
            </a:r>
          </a:p>
          <a:p>
            <a:pPr marL="285480" lvl="0" indent="-28548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endParaRPr lang="cs-CZ" sz="2000" b="1" spc="-1" dirty="0">
              <a:solidFill>
                <a:schemeClr val="accent6">
                  <a:lumMod val="75000"/>
                </a:schemeClr>
              </a:solidFill>
              <a:latin typeface="Arial"/>
              <a:ea typeface="DejaVu Sans"/>
            </a:endParaRPr>
          </a:p>
          <a:p>
            <a:pPr lvl="0">
              <a:lnSpc>
                <a:spcPct val="90000"/>
              </a:lnSpc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Aktivity:</a:t>
            </a:r>
          </a:p>
          <a:p>
            <a:pPr marL="285840" lvl="0" indent="-28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1.6.1.1 Péče o přírodní stanoviště a druhy, opatření na podporu ohrožených druhů</a:t>
            </a:r>
          </a:p>
          <a:p>
            <a:pPr marL="285840" lvl="0" indent="-28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s-CZ" sz="2000" spc="-1" dirty="0">
                <a:latin typeface="Arial"/>
                <a:ea typeface="DejaVu Sans"/>
              </a:rPr>
              <a:t>1.6.1.2 Péče o chráněná území (přírodní dědictví) </a:t>
            </a:r>
          </a:p>
          <a:p>
            <a:pPr marL="285840" lvl="0" indent="-28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1.6.1.3 Omezení šíření invazních nepůvodních a expanzivních druhů</a:t>
            </a:r>
          </a:p>
          <a:p>
            <a:pPr marL="285840" lvl="0" indent="-28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s-CZ" sz="2000" spc="-1" dirty="0">
                <a:solidFill>
                  <a:srgbClr val="000000"/>
                </a:solidFill>
                <a:latin typeface="Arial"/>
                <a:ea typeface="DejaVu Sans"/>
              </a:rPr>
              <a:t>1.6.1.5 Návštěvnická infrastruktura sloužící k usměrnění návštěvníků v chráněných územích a zvýšení povědomí o problematice ochrany přírody</a:t>
            </a:r>
          </a:p>
          <a:p>
            <a:pPr lvl="0">
              <a:defRPr/>
            </a:pPr>
            <a:endParaRPr lang="cs-CZ" sz="2000" spc="-1" dirty="0">
              <a:solidFill>
                <a:prstClr val="black"/>
              </a:solidFill>
              <a:latin typeface="Arial"/>
            </a:endParaRPr>
          </a:p>
          <a:p>
            <a:pPr lvl="0">
              <a:defRPr/>
            </a:pPr>
            <a:endParaRPr lang="cs-CZ" sz="2000" b="1" spc="-1" dirty="0">
              <a:solidFill>
                <a:prstClr val="black"/>
              </a:solidFill>
              <a:latin typeface="Arial"/>
              <a:ea typeface="DejaVu Sans"/>
            </a:endParaRPr>
          </a:p>
          <a:p>
            <a:pPr marL="342900" indent="-342900" algn="just">
              <a:buFontTx/>
              <a:buChar char="-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</p:spTree>
    <p:extLst>
      <p:ext uri="{BB962C8B-B14F-4D97-AF65-F5344CB8AC3E}">
        <p14:creationId xmlns:p14="http://schemas.microsoft.com/office/powerpoint/2010/main" val="266913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4017" y="222122"/>
            <a:ext cx="11175799" cy="80066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6000"/>
              </a:lnSpc>
            </a:pP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Specifický cíl 1.6 </a:t>
            </a:r>
            <a:r>
              <a:rPr lang="cs-CZ" sz="4000" b="1" spc="-1" dirty="0">
                <a:solidFill>
                  <a:srgbClr val="ABCD4C"/>
                </a:solidFill>
                <a:latin typeface="Arial"/>
                <a:ea typeface="DejaVu Sans"/>
              </a:rPr>
              <a:t>BIODIVERZITA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78422" y="1255989"/>
            <a:ext cx="11191063" cy="60369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1.6.1.1 </a:t>
            </a:r>
            <a:r>
              <a:rPr lang="cs-CZ" sz="20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 o přírodní stanoviště a druhy, opatření na podporu ohrožených druhů </a:t>
            </a: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Podpora je zaměřena na: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přírodní stanoviště a druhy; ohrožené druhy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(kategorie CR, EN, VU podle Červených seznamů ČR)</a:t>
            </a: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nesmí být v rozporu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platným plánem péče nebo SDO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1.6.1.2 </a:t>
            </a:r>
            <a:r>
              <a:rPr lang="cs-CZ" sz="20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 o chráněná území (přírodní dědictví)</a:t>
            </a: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Péče o chráněná území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NP, CHKO, NPR, NPP, PP, PR a lokality soustavy Natura 2000, včetně ochranného pásma. </a:t>
            </a: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musí být v souladu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platným plánem péče nebo SDO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Kraje jako OOP – 100% výše podpory</a:t>
            </a:r>
          </a:p>
          <a:p>
            <a:pPr>
              <a:lnSpc>
                <a:spcPct val="150000"/>
              </a:lnSpc>
            </a:pP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0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424017" y="6371999"/>
            <a:ext cx="2654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PODPORY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14.3.2024</a:t>
            </a:r>
          </a:p>
        </p:txBody>
      </p:sp>
    </p:spTree>
    <p:extLst>
      <p:ext uri="{BB962C8B-B14F-4D97-AF65-F5344CB8AC3E}">
        <p14:creationId xmlns:p14="http://schemas.microsoft.com/office/powerpoint/2010/main" val="5907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2844</Words>
  <Application>Microsoft Office PowerPoint</Application>
  <PresentationFormat>Širokoúhlá obrazovka</PresentationFormat>
  <Paragraphs>379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Arial,Bold</vt:lpstr>
      <vt:lpstr>Calibri</vt:lpstr>
      <vt:lpstr>Calibri Light</vt:lpstr>
      <vt:lpstr>DejaVu Sans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Smucar</dc:creator>
  <cp:lastModifiedBy>Alexandra Tichá2</cp:lastModifiedBy>
  <cp:revision>51</cp:revision>
  <dcterms:created xsi:type="dcterms:W3CDTF">2020-01-30T14:26:49Z</dcterms:created>
  <dcterms:modified xsi:type="dcterms:W3CDTF">2024-03-13T13:45:55Z</dcterms:modified>
</cp:coreProperties>
</file>