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81" r:id="rId3"/>
    <p:sldId id="299" r:id="rId4"/>
    <p:sldId id="303" r:id="rId5"/>
    <p:sldId id="290" r:id="rId6"/>
    <p:sldId id="284" r:id="rId7"/>
    <p:sldId id="279" r:id="rId8"/>
    <p:sldId id="291" r:id="rId9"/>
    <p:sldId id="285" r:id="rId10"/>
    <p:sldId id="294" r:id="rId11"/>
    <p:sldId id="300" r:id="rId12"/>
    <p:sldId id="301" r:id="rId13"/>
    <p:sldId id="302" r:id="rId14"/>
    <p:sldId id="296" r:id="rId15"/>
  </p:sldIdLst>
  <p:sldSz cx="12192000" cy="6858000"/>
  <p:notesSz cx="9931400" cy="67945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a Bártová" initials="DB" lastIdx="2" clrIdx="0">
    <p:extLst>
      <p:ext uri="{19B8F6BF-5375-455C-9EA6-DF929625EA0E}">
        <p15:presenceInfo xmlns:p15="http://schemas.microsoft.com/office/powerpoint/2012/main" userId="Denisa Bárt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47"/>
    <a:srgbClr val="84B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81128" autoAdjust="0"/>
  </p:normalViewPr>
  <p:slideViewPr>
    <p:cSldViewPr snapToGrid="0" snapToObjects="1">
      <p:cViewPr varScale="1">
        <p:scale>
          <a:sx n="94" d="100"/>
          <a:sy n="94" d="100"/>
        </p:scale>
        <p:origin x="121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5497" y="0"/>
            <a:ext cx="4303606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7C739-AB7C-4C47-B9E0-8CF77CE84139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3596"/>
            <a:ext cx="4303606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5497" y="6453596"/>
            <a:ext cx="4303606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7195D-BE3A-46CB-8270-4F6A22ACB8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228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5497" y="0"/>
            <a:ext cx="4303606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6BCD8-E193-4788-9018-1FBE6A8FE7A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49313"/>
            <a:ext cx="4076700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140" y="3269853"/>
            <a:ext cx="7945120" cy="2675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3596"/>
            <a:ext cx="4303606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5497" y="6453596"/>
            <a:ext cx="4303606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D63F3-9A5D-4C7A-86CD-A44ED246C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28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472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093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313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475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805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22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883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85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639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93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606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518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55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63F3-9A5D-4C7A-86CD-A44ED246C85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64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4A6CA74-7D12-B147-9250-8E2EF9288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A5EB8F85-2EC8-514A-AF5B-15B365C2E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F75A6F9-B8C3-4A4D-8296-A54C76A2E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31A6FB8-2CB5-F94E-8E77-28F94B078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323825D-1B5C-7446-A3BC-3A5E1EA4C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79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A533F6D-ED28-6C4A-ACD4-E9FA7523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F2D3ACB2-CE9A-2D49-9D1D-035317AF9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732AF7C-03E7-CF42-AD8F-8564FB3B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4DB1E95-86CB-BD4D-B370-697F361DD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BA271FE-0DE7-FF40-881A-75ACDC8E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80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7E0632B4-4EEE-E043-9781-95D5FE6E9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5536060F-1CC5-4047-AA20-D2CBC0C50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CC7B9BB-2AD4-D244-A4D7-1F3A1123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D2FC2DF3-A49D-7B4A-A1D5-E3FC79FE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AE0310C-14C0-C04F-A505-70845D86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CBD5E54-188C-3A4A-BD67-C145FD37B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F26DB05-CCEE-EE48-9583-8EF161064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646FE8D6-1197-3A41-B821-5DADCAF3A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D2A530E-3716-8448-A35E-9A68D41F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CC5C6DB-467A-3E46-A748-1D575CA0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2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B40B246-34FC-4947-832F-A677FC3D4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50EED4B6-864E-3242-83D5-391D3EF0E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62E34DF-8714-784E-BBE1-E8A45975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9205564F-67E2-3A47-9EF8-D1242C27D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1BD1569-7DBD-5D4A-90FA-8FE838F0C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38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3F0A701-3DEA-364E-9A66-CC9E1504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AB640BF-6D33-8245-88C1-0AA60E10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BDD8847E-EAB1-5646-AE16-CE5C673AA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1A2B5987-143F-654B-BB01-BAB91E91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2DFF10D5-73F2-2A45-BFD4-1B8E1464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20470B80-FC08-AA48-8FFE-6E99E005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06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3354235-B9B3-0A40-9AE5-BE37D57A5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5CFE1C76-2C20-E44B-BE3E-3B37FD99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ABC8412D-4B06-3A49-90F8-FC6C9B8FC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131B1822-F70C-E148-BD9C-007ED845F1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F3286906-2D5B-EF42-BB41-7B760843BB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9651DEC7-A583-8649-B5DC-8E7549696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D9C35138-9F4A-1B4D-8CCF-FDA2ABA74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A0AD9DDD-DC44-544B-A413-D02F8299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02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2060634-EB24-E540-8A42-C3132F89D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A38FF8D5-F290-C046-8510-B1130EE0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A873CF7A-D91D-9742-BCFA-06C3F5242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F9F0767D-C961-C041-A513-6EB2AC3F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93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114E8116-F6E2-1043-949D-B831A4043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4522A23E-81AE-5041-ADFF-CDAAF9DC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601BC898-4099-D04E-BC9F-CA574EA48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56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FBF4A5-BB99-B14F-81FC-69BE848CD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4BBA6DE-A87A-A84F-BAA0-7760DE640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97418F31-B788-7947-B7E9-4E50D035F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5B818710-51DB-C147-B4AE-140DD44A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27089357-5A4E-9443-AF78-6EC39700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D8AE1D8D-9AF6-AF40-A10B-FE07CEB0D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01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7F3873F-C5AB-4B4A-A1CA-B757C0282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68211B48-FDCB-1F4B-BE0C-6E425201E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3011C09B-9821-A24E-A81B-5904E47F2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9EE37E95-3C81-FE4D-961A-353ACDA01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7FCA679-8DFA-8C43-94AF-917A71E3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FE338643-C849-6849-8973-8FEA0A3BE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57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782E3A9E-956B-3745-B12B-7F16922A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A52BC223-C578-E349-9970-EB48B3139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DE49F72C-01D0-9C46-898C-B922CEF139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0A260-4F65-DF4A-ACCF-4A98C018891B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270298D-F039-8146-81DC-7077319E3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7F9186A-7673-A14E-9E5A-AB42EADA3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FF608-B7AE-4442-A01A-943A1AD7B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9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ublicita.nature.cz/" TargetMode="Externa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dotace.nature.cz/opzp-v-prs-aopk-c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ature.cz/regionalni-pracoviste/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ozpocet.nature.cz/#public/pg_novaZadost" TargetMode="External"/><Relationship Id="rId5" Type="http://schemas.openxmlformats.org/officeDocument/2006/relationships/hyperlink" Target="https://www.mzp.cz/cz/naklady_obvyklych_opatreni_2024" TargetMode="External"/><Relationship Id="rId4" Type="http://schemas.openxmlformats.org/officeDocument/2006/relationships/hyperlink" Target="https://rozpocet.nature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profin.mfcr.cz/rispf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1498961" y="1037002"/>
            <a:ext cx="9194074" cy="164154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cs-CZ" sz="60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Proces administrace žádostí</a:t>
            </a:r>
            <a:endParaRPr lang="cs-CZ" sz="60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2536371" y="2928095"/>
            <a:ext cx="7119257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cs-CZ" sz="2000" b="1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Martina Muchová</a:t>
            </a:r>
            <a:endParaRPr lang="cs-CZ" sz="2000" b="1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2000" dirty="0" smtClean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Samostatný odbor </a:t>
            </a:r>
            <a:r>
              <a:rPr lang="cs-CZ" sz="20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</a:t>
            </a:r>
            <a:r>
              <a:rPr lang="cs-CZ" sz="2000" dirty="0" smtClean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ČR</a:t>
            </a:r>
            <a:endParaRPr lang="cs-CZ" sz="2000" dirty="0">
              <a:solidFill>
                <a:srgbClr val="0060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5E6D87B1-70B0-DE49-8FE7-1D9CCDB2DF3F}"/>
              </a:ext>
            </a:extLst>
          </p:cNvPr>
          <p:cNvSpPr txBox="1"/>
          <p:nvPr/>
        </p:nvSpPr>
        <p:spPr>
          <a:xfrm>
            <a:off x="2536371" y="4125525"/>
            <a:ext cx="7119257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2400" b="1" dirty="0">
              <a:solidFill>
                <a:srgbClr val="0060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="" xmlns:a16="http://schemas.microsoft.com/office/drawing/2014/main" id="{A51E8B05-EF91-1143-8AA4-983037E4193E}"/>
              </a:ext>
            </a:extLst>
          </p:cNvPr>
          <p:cNvCxnSpPr/>
          <p:nvPr/>
        </p:nvCxnSpPr>
        <p:spPr>
          <a:xfrm>
            <a:off x="5375999" y="3909455"/>
            <a:ext cx="1440000" cy="0"/>
          </a:xfrm>
          <a:prstGeom prst="line">
            <a:avLst/>
          </a:prstGeom>
          <a:ln w="25400">
            <a:solidFill>
              <a:srgbClr val="84BF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231F6627-7280-8E47-9EAF-814EE4DB1F85}"/>
              </a:ext>
            </a:extLst>
          </p:cNvPr>
          <p:cNvSpPr/>
          <p:nvPr/>
        </p:nvSpPr>
        <p:spPr>
          <a:xfrm>
            <a:off x="3948263" y="6372000"/>
            <a:ext cx="4295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Agentura ochrany přírody a krajiny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</p:spTree>
    <p:extLst>
      <p:ext uri="{BB962C8B-B14F-4D97-AF65-F5344CB8AC3E}">
        <p14:creationId xmlns:p14="http://schemas.microsoft.com/office/powerpoint/2010/main" val="112000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424017" y="515948"/>
            <a:ext cx="9790555" cy="8045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40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ŽÁDOST O ZMĚNU = </a:t>
            </a:r>
            <a:r>
              <a:rPr lang="cs-CZ" sz="4000" b="1" dirty="0" err="1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ŽoZ</a:t>
            </a:r>
            <a:endParaRPr lang="cs-CZ" sz="40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424017" y="1539626"/>
            <a:ext cx="11343281" cy="193899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případě JAKÉKOLIV změny v projektu je důležité podat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ŽoZ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pokud změnu příjemce oznámí až po jejím provedení nebo vůbec, jedná se o porušení rozpočtové kázně</a:t>
            </a:r>
          </a:p>
          <a:p>
            <a:pPr marL="342900" indent="-342900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následně je vydáno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Rozhodnutí 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změně rozhodnutí poskytnutí dotace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017" y="4374517"/>
            <a:ext cx="8013473" cy="110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375091" y="504602"/>
            <a:ext cx="11201926" cy="7775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32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POSTUP PO DOKONČENÍ REALIZACE PROJEKTU</a:t>
            </a:r>
            <a:endParaRPr lang="cs-CZ" sz="32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375091" y="1523773"/>
            <a:ext cx="11392893" cy="363176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žadatel zpracuje Žádost o platbu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ŽoP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a Zprávu o realizaci (ZoR) (vzory jsou dostupné na webu dotačního programu) + přílohy        zašle na RP AOPK ČR do 10/30 pracovních dnů od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datumu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nejzazšího ukončení fyzické realizace projektu/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podaktivity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daného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RoPD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projektový manažer v terénu kontroluje splnění cílů projektu       Záznam o ověření výstupů projektu </a:t>
            </a: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obvykle do 2 měsíců po přijetí těchto dokumentů  jsou proplaceny prostředky na účet příjemce </a:t>
            </a: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Příloha č. 8 – Metodika ověření výstupů projektu je závazná pro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ŽoP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ZoR</a:t>
            </a:r>
          </a:p>
          <a:p>
            <a:pPr algn="just"/>
            <a:endParaRPr lang="cs-CZ" sz="2000" dirty="0">
              <a:solidFill>
                <a:srgbClr val="0060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4407442" y="2203777"/>
            <a:ext cx="403761" cy="148242"/>
          </a:xfrm>
          <a:prstGeom prst="rightArrow">
            <a:avLst/>
          </a:prstGeom>
          <a:solidFill>
            <a:srgbClr val="006047"/>
          </a:solidFill>
          <a:ln>
            <a:solidFill>
              <a:srgbClr val="0060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7623018" y="3116570"/>
            <a:ext cx="321603" cy="148242"/>
          </a:xfrm>
          <a:prstGeom prst="rightArrow">
            <a:avLst/>
          </a:prstGeom>
          <a:solidFill>
            <a:srgbClr val="006047"/>
          </a:solidFill>
          <a:ln>
            <a:solidFill>
              <a:srgbClr val="0060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5737" y="4877819"/>
            <a:ext cx="8622344" cy="73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6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375091" y="115841"/>
            <a:ext cx="11201926" cy="7775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32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UDRŽITELNOST PROJEKTU</a:t>
            </a:r>
            <a:endParaRPr lang="cs-CZ" sz="32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380006" y="941650"/>
            <a:ext cx="11392893" cy="563231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stanovena na 5 let pro všechny typy opatření</a:t>
            </a:r>
          </a:p>
          <a:p>
            <a:pPr marL="800100" lvl="1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ýjimky:</a:t>
            </a:r>
          </a:p>
          <a:p>
            <a:pPr marL="800100" lvl="1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začíná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dnem ukončení realizace projektu/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podaktivity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tj. odesláním poslední platby ze strany AOPK ČR týkající se projektu/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podaktivity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na účet příjemce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kombinovaných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projektů bude mít každá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podaktivita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specifikovanou dobu udržitelnosti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individuálně </a:t>
            </a: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udržitelnost projektu spočívá v zachování cíle účelu dotace</a:t>
            </a: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příjemce každý rok od ukončení realizace projektu zpracovává a předkládá Zprávu o udržitelnosti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ZoU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ZoU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jsou podávány ve výročí data podání Žádosti o platbu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ŽoP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>
              <a:lnSpc>
                <a:spcPct val="150000"/>
              </a:lnSpc>
              <a:buClr>
                <a:srgbClr val="006047"/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sz="2000" dirty="0">
              <a:solidFill>
                <a:srgbClr val="0060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242" y="1412197"/>
            <a:ext cx="6217610" cy="99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9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375091" y="504602"/>
            <a:ext cx="11201926" cy="7775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32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PUBLICITA</a:t>
            </a:r>
            <a:endParaRPr lang="cs-CZ" sz="32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1021" y="4438056"/>
            <a:ext cx="7610065" cy="1416318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375091" y="1575734"/>
            <a:ext cx="11392893" cy="286232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říjemce podpory umístí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plakát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 informacemi o projektu v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min.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velikosti A3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místě snadno viditelném pro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veřejnost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(do 1 měsíce od zahájení realizace projektu, po celou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dobu průběhu realizace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projektu)</a:t>
            </a: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generátor plakátu pro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povinnou publicitu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https://publicita.nature.cz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splnění povinné publicity informuje žadatel prostřednictvím Zprávy o realizaci (ZoR)</a:t>
            </a:r>
          </a:p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publicita projektu musí být zveřejněna i na webových stránkách příjemce a sociálních sítích</a:t>
            </a:r>
          </a:p>
        </p:txBody>
      </p:sp>
    </p:spTree>
    <p:extLst>
      <p:ext uri="{BB962C8B-B14F-4D97-AF65-F5344CB8AC3E}">
        <p14:creationId xmlns:p14="http://schemas.microsoft.com/office/powerpoint/2010/main" val="175626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 descr="Obsah obrázku jídlo, podepsat&#10;&#10;Popis byl vytvořen automaticky">
            <a:extLst>
              <a:ext uri="{FF2B5EF4-FFF2-40B4-BE49-F238E27FC236}">
                <a16:creationId xmlns="" xmlns:a16="http://schemas.microsoft.com/office/drawing/2014/main" id="{CDCE3E6D-C4B3-0746-89F1-CFFA8D31A4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1949" y="935561"/>
            <a:ext cx="2348101" cy="1320807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02045D22-B9D1-6A4A-9EB5-A2D26A124158}"/>
              </a:ext>
            </a:extLst>
          </p:cNvPr>
          <p:cNvSpPr txBox="1"/>
          <p:nvPr/>
        </p:nvSpPr>
        <p:spPr>
          <a:xfrm>
            <a:off x="195616" y="2601601"/>
            <a:ext cx="11800765" cy="240065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cs-CZ" sz="30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 PŘÍPADĚ DOTAZŮ SE NA NÁS NEVÁHEJTE OBRÁTIT</a:t>
            </a:r>
          </a:p>
          <a:p>
            <a:pPr marL="514350" indent="-514350" algn="ctr">
              <a:lnSpc>
                <a:spcPts val="6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aopk-dotazy-opzp21@nature.cz</a:t>
            </a:r>
          </a:p>
          <a:p>
            <a:pPr algn="ctr">
              <a:lnSpc>
                <a:spcPts val="6000"/>
              </a:lnSpc>
            </a:pPr>
            <a:endParaRPr lang="cs-CZ" sz="32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40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424017" y="302694"/>
            <a:ext cx="11621984" cy="79105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36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INFORMACE O VÝZVÁCH AOPK ČR</a:t>
            </a:r>
            <a:endParaRPr lang="cs-CZ" sz="36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83116" y="1349045"/>
            <a:ext cx="5095465" cy="107721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veškeré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nezbytné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k podání žádosti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 dotaci naleznete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 stránkách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6047"/>
              </a:buClr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https://dotace.nature.cz/opzp-v-prs-aopk-cr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" t="4528" r="1728"/>
          <a:stretch/>
        </p:blipFill>
        <p:spPr>
          <a:xfrm>
            <a:off x="4973297" y="1129106"/>
            <a:ext cx="7146275" cy="488380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117" y="3754882"/>
            <a:ext cx="4700520" cy="140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28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424017" y="302694"/>
            <a:ext cx="11621984" cy="79105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36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KDE NAJÍT PODKLADY K ŽÁDOSTI?</a:t>
            </a:r>
            <a:endParaRPr lang="cs-CZ" sz="36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424017" y="1395159"/>
            <a:ext cx="11117950" cy="131574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všechny nezbytné podmínky pro podání žádosti o dotaci naleznete v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Příručce AOPK ČR a v přílohách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Příručky na našem dotačním webu v sekci Dokumenty</a:t>
            </a:r>
            <a:endParaRPr lang="cs-CZ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17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7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https://dotace.nature.cz/opzp-v-prs-aopk-cr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66" y="2710904"/>
            <a:ext cx="5495452" cy="337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46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Skupina 4">
            <a:extLst>
              <a:ext uri="{FF2B5EF4-FFF2-40B4-BE49-F238E27FC236}">
                <a16:creationId xmlns="" xmlns:a16="http://schemas.microsoft.com/office/drawing/2014/main" id="{4466E67D-D77C-A04D-A5CF-BE71AAC16A94}"/>
              </a:ext>
            </a:extLst>
          </p:cNvPr>
          <p:cNvGrpSpPr/>
          <p:nvPr/>
        </p:nvGrpSpPr>
        <p:grpSpPr>
          <a:xfrm>
            <a:off x="397928" y="399182"/>
            <a:ext cx="10068057" cy="1294782"/>
            <a:chOff x="1054358" y="1085328"/>
            <a:chExt cx="10068057" cy="1294782"/>
          </a:xfrm>
        </p:grpSpPr>
        <p:sp>
          <p:nvSpPr>
            <p:cNvPr id="6" name="TextovéPole 5">
              <a:extLst>
                <a:ext uri="{FF2B5EF4-FFF2-40B4-BE49-F238E27FC236}">
                  <a16:creationId xmlns="" xmlns:a16="http://schemas.microsoft.com/office/drawing/2014/main" id="{25F8EA60-1D40-D945-BDE3-8F3F6106B495}"/>
                </a:ext>
              </a:extLst>
            </p:cNvPr>
            <p:cNvSpPr txBox="1"/>
            <p:nvPr/>
          </p:nvSpPr>
          <p:spPr>
            <a:xfrm>
              <a:off x="1054358" y="1085328"/>
              <a:ext cx="10068057" cy="80457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cs-CZ" sz="4000" b="1" dirty="0" smtClean="0">
                  <a:solidFill>
                    <a:srgbClr val="00604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PODKLADY K ŽÁDOSTI O DOTACI</a:t>
              </a:r>
              <a:endParaRPr lang="cs-CZ" sz="4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7" name="TextovéPole 6">
              <a:extLst>
                <a:ext uri="{FF2B5EF4-FFF2-40B4-BE49-F238E27FC236}">
                  <a16:creationId xmlns="" xmlns:a16="http://schemas.microsoft.com/office/drawing/2014/main" id="{D544C04F-F656-7545-ACB7-AB4D9892CB7E}"/>
                </a:ext>
              </a:extLst>
            </p:cNvPr>
            <p:cNvSpPr txBox="1"/>
            <p:nvPr/>
          </p:nvSpPr>
          <p:spPr>
            <a:xfrm>
              <a:off x="1285200" y="1980000"/>
              <a:ext cx="4425789" cy="400110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cs-CZ" sz="20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115" y="2312219"/>
            <a:ext cx="6271559" cy="29513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Obdélník 17"/>
          <p:cNvSpPr/>
          <p:nvPr/>
        </p:nvSpPr>
        <p:spPr>
          <a:xfrm>
            <a:off x="424017" y="1694195"/>
            <a:ext cx="5807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Příloha Příručky č. </a:t>
            </a:r>
            <a:r>
              <a:rPr lang="cs-CZ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3 a 4 - Podklady </a:t>
            </a:r>
            <a:r>
              <a:rPr lang="cs-CZ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k žádosti</a:t>
            </a:r>
          </a:p>
        </p:txBody>
      </p:sp>
      <p:sp>
        <p:nvSpPr>
          <p:cNvPr id="2" name="Obdélník 1"/>
          <p:cNvSpPr/>
          <p:nvPr/>
        </p:nvSpPr>
        <p:spPr>
          <a:xfrm>
            <a:off x="6977266" y="2312219"/>
            <a:ext cx="483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Je-li žadatelem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orgán ochrany přírody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jedná se o opatření ke zlepšování přírodního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prostředí podle § 68 zákona č. 114/1992 Sb. o ochraně přírody a krajiny, má se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majetkoprávní vztah za vyřešený, souhlas vlastníků s realizací projektu není vyžadován.</a:t>
            </a:r>
          </a:p>
        </p:txBody>
      </p:sp>
    </p:spTree>
    <p:extLst>
      <p:ext uri="{BB962C8B-B14F-4D97-AF65-F5344CB8AC3E}">
        <p14:creationId xmlns:p14="http://schemas.microsoft.com/office/powerpoint/2010/main" val="10341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1" r="2438"/>
          <a:stretch/>
        </p:blipFill>
        <p:spPr>
          <a:xfrm>
            <a:off x="4007543" y="1326557"/>
            <a:ext cx="7932208" cy="4876390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Skupina 6">
            <a:extLst>
              <a:ext uri="{FF2B5EF4-FFF2-40B4-BE49-F238E27FC236}">
                <a16:creationId xmlns="" xmlns:a16="http://schemas.microsoft.com/office/drawing/2014/main" id="{4466E67D-D77C-A04D-A5CF-BE71AAC16A94}"/>
              </a:ext>
            </a:extLst>
          </p:cNvPr>
          <p:cNvGrpSpPr/>
          <p:nvPr/>
        </p:nvGrpSpPr>
        <p:grpSpPr>
          <a:xfrm>
            <a:off x="275936" y="431963"/>
            <a:ext cx="10400691" cy="1418022"/>
            <a:chOff x="506793" y="962088"/>
            <a:chExt cx="10400691" cy="1418022"/>
          </a:xfrm>
        </p:grpSpPr>
        <p:sp>
          <p:nvSpPr>
            <p:cNvPr id="10" name="TextovéPole 9">
              <a:extLst>
                <a:ext uri="{FF2B5EF4-FFF2-40B4-BE49-F238E27FC236}">
                  <a16:creationId xmlns="" xmlns:a16="http://schemas.microsoft.com/office/drawing/2014/main" id="{25F8EA60-1D40-D945-BDE3-8F3F6106B495}"/>
                </a:ext>
              </a:extLst>
            </p:cNvPr>
            <p:cNvSpPr txBox="1"/>
            <p:nvPr/>
          </p:nvSpPr>
          <p:spPr>
            <a:xfrm>
              <a:off x="506793" y="962088"/>
              <a:ext cx="10400691" cy="861774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cs-CZ" sz="4000" b="1" dirty="0" smtClean="0">
                  <a:solidFill>
                    <a:srgbClr val="00604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REGIONÁLNÍ PRACOVIŠTĚ AOPK ČR</a:t>
              </a:r>
              <a:endParaRPr lang="cs-CZ" sz="4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="" xmlns:a16="http://schemas.microsoft.com/office/drawing/2014/main" id="{D544C04F-F656-7545-ACB7-AB4D9892CB7E}"/>
                </a:ext>
              </a:extLst>
            </p:cNvPr>
            <p:cNvSpPr txBox="1"/>
            <p:nvPr/>
          </p:nvSpPr>
          <p:spPr>
            <a:xfrm>
              <a:off x="1285200" y="1980000"/>
              <a:ext cx="4425789" cy="400110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cs-CZ" sz="20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Obdélník 11"/>
          <p:cNvSpPr/>
          <p:nvPr/>
        </p:nvSpPr>
        <p:spPr>
          <a:xfrm>
            <a:off x="275936" y="1849985"/>
            <a:ext cx="47827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adatelům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doporučujeme konzultovat projekt na příslušeném regionálním pracovišti 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24017" y="5375066"/>
            <a:ext cx="4634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https://www.nature.cz/regionalni-pracoviste/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56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398184" y="1702052"/>
            <a:ext cx="758528" cy="4001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60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Skupina 10">
            <a:extLst>
              <a:ext uri="{FF2B5EF4-FFF2-40B4-BE49-F238E27FC236}">
                <a16:creationId xmlns="" xmlns:a16="http://schemas.microsoft.com/office/drawing/2014/main" id="{4466E67D-D77C-A04D-A5CF-BE71AAC16A94}"/>
              </a:ext>
            </a:extLst>
          </p:cNvPr>
          <p:cNvGrpSpPr/>
          <p:nvPr/>
        </p:nvGrpSpPr>
        <p:grpSpPr>
          <a:xfrm>
            <a:off x="124132" y="477934"/>
            <a:ext cx="9837215" cy="1294782"/>
            <a:chOff x="1285200" y="1085328"/>
            <a:chExt cx="9837215" cy="1294782"/>
          </a:xfrm>
        </p:grpSpPr>
        <p:sp>
          <p:nvSpPr>
            <p:cNvPr id="12" name="TextovéPole 11">
              <a:extLst>
                <a:ext uri="{FF2B5EF4-FFF2-40B4-BE49-F238E27FC236}">
                  <a16:creationId xmlns="" xmlns:a16="http://schemas.microsoft.com/office/drawing/2014/main" id="{25F8EA60-1D40-D945-BDE3-8F3F6106B495}"/>
                </a:ext>
              </a:extLst>
            </p:cNvPr>
            <p:cNvSpPr txBox="1"/>
            <p:nvPr/>
          </p:nvSpPr>
          <p:spPr>
            <a:xfrm>
              <a:off x="1499445" y="1085328"/>
              <a:ext cx="9622970" cy="80457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cs-CZ" sz="4000" b="1" dirty="0" smtClean="0">
                  <a:solidFill>
                    <a:srgbClr val="006047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ROZPOČET</a:t>
              </a:r>
              <a:endParaRPr lang="cs-CZ" sz="4000" b="1" dirty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="" xmlns:a16="http://schemas.microsoft.com/office/drawing/2014/main" id="{D544C04F-F656-7545-ACB7-AB4D9892CB7E}"/>
                </a:ext>
              </a:extLst>
            </p:cNvPr>
            <p:cNvSpPr txBox="1"/>
            <p:nvPr/>
          </p:nvSpPr>
          <p:spPr>
            <a:xfrm>
              <a:off x="1285200" y="1980000"/>
              <a:ext cx="4425789" cy="400110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cs-CZ" sz="2000" dirty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Obdélník 13"/>
          <p:cNvSpPr/>
          <p:nvPr/>
        </p:nvSpPr>
        <p:spPr>
          <a:xfrm>
            <a:off x="3629608" y="725937"/>
            <a:ext cx="83042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webu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rozpocet.nature.cz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vytvoří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žadatel rozpočtovou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přílohu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dle Nákladů obvyklých opatření Ministerstva životního prostředí (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NOO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Clr>
                <a:srgbClr val="006047"/>
              </a:buClr>
              <a:buFont typeface="Arial" panose="020B0604020202020204" pitchFamily="34" charset="0"/>
              <a:buChar char="•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 https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://rozpocet.nature.cz/#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public/pg_novaZadost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NOO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www.mzp.cz/cz/naklady_obvyklych_opatreni_2024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7"/>
          <a:srcRect t="881" b="12569"/>
          <a:stretch/>
        </p:blipFill>
        <p:spPr>
          <a:xfrm>
            <a:off x="952945" y="2243068"/>
            <a:ext cx="10131821" cy="398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3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 rotWithShape="1">
          <a:blip r:embed="rId4"/>
          <a:srcRect r="10872" b="2755"/>
          <a:stretch/>
        </p:blipFill>
        <p:spPr>
          <a:xfrm>
            <a:off x="7739430" y="443495"/>
            <a:ext cx="2974062" cy="5233974"/>
          </a:xfrm>
          <a:prstGeom prst="rect">
            <a:avLst/>
          </a:prstGeom>
        </p:spPr>
      </p:pic>
      <p:sp>
        <p:nvSpPr>
          <p:cNvPr id="18" name="TextovéPole 17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424017" y="534902"/>
            <a:ext cx="9790555" cy="8045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40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JAK PODAT ŽÁDOST</a:t>
            </a:r>
            <a:endParaRPr lang="cs-CZ" sz="40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017" y="2179271"/>
            <a:ext cx="6677957" cy="1086002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424017" y="1106747"/>
            <a:ext cx="7464207" cy="75046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24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Registrace a podání žádosti o dotaci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64780" y="3783001"/>
            <a:ext cx="75826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žadatel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zaregistruje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hlinkClick r:id="rId6"/>
              </a:rPr>
              <a:t>Jednotném </a:t>
            </a:r>
            <a:r>
              <a:rPr lang="cs-CZ" b="1" dirty="0">
                <a:hlinkClick r:id="rId6"/>
              </a:rPr>
              <a:t>dotačním portálu 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b="1" dirty="0"/>
              <a:t>JDP</a:t>
            </a:r>
            <a:r>
              <a:rPr lang="cs-CZ" dirty="0"/>
              <a:t>)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://isprofin.mfcr.cz/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rispf</a:t>
            </a:r>
            <a:r>
              <a:rPr lang="cs-CZ" dirty="0"/>
              <a:t>)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podepsanou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žádost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podá doručením na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regionální pracoviště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 5 pracovních dnů</a:t>
            </a:r>
          </a:p>
          <a:p>
            <a:pPr marL="342900" indent="-342900">
              <a:buClr>
                <a:srgbClr val="006047"/>
              </a:buClr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elikost všech příloh je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MB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Soubory, které se do JDP nevejdou je potřeba zaslat na RP jinou cestou – datová schránka, osobně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47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424017" y="534902"/>
            <a:ext cx="9790555" cy="8045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4000" b="1" cap="all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HODNOCENÍ PROJEKTŮ</a:t>
            </a:r>
            <a:endParaRPr lang="cs-CZ" sz="4000" b="1" cap="all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1106451" y="4070517"/>
            <a:ext cx="10163231" cy="70788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457200" indent="-457200" algn="just"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ádosti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jsou hodnoceny v měsíčních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intervalech dle data podání žádosti</a:t>
            </a:r>
          </a:p>
          <a:p>
            <a:pPr marL="457200" indent="-457200" algn="just"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ydání Rozhodnutí o poskytnutí dotace - do 4 až 5 měsíců</a:t>
            </a:r>
            <a:endParaRPr lang="cs-CZ" sz="2000" dirty="0">
              <a:solidFill>
                <a:srgbClr val="0060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4237934" y="2323484"/>
            <a:ext cx="3503152" cy="4001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just"/>
            <a:r>
              <a:rPr lang="cs-CZ" sz="2000" b="1" dirty="0" smtClean="0">
                <a:solidFill>
                  <a:srgbClr val="0060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Fáze hodnocení projektů</a:t>
            </a:r>
            <a:endParaRPr lang="cs-CZ" sz="2000" b="1" dirty="0">
              <a:solidFill>
                <a:srgbClr val="0060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296" y="2699289"/>
            <a:ext cx="10869542" cy="124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0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C0DD05D7-C9DF-4349-BDEF-AB05CF40B40B}"/>
              </a:ext>
            </a:extLst>
          </p:cNvPr>
          <p:cNvSpPr/>
          <p:nvPr/>
        </p:nvSpPr>
        <p:spPr>
          <a:xfrm>
            <a:off x="9585271" y="6372000"/>
            <a:ext cx="2182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AOPK ČR  </a:t>
            </a:r>
            <a:r>
              <a:rPr lang="cs-CZ" sz="1200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www.nature.cz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C5538EC3-73E4-6442-801E-7AA111C68DF6}"/>
              </a:ext>
            </a:extLst>
          </p:cNvPr>
          <p:cNvSpPr/>
          <p:nvPr/>
        </p:nvSpPr>
        <p:spPr>
          <a:xfrm>
            <a:off x="424017" y="6371999"/>
            <a:ext cx="31117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administrace žádostí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sz="1200" b="1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200" dirty="0" smtClean="0">
                <a:solidFill>
                  <a:srgbClr val="84B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14.3.2024</a:t>
            </a:r>
            <a:endParaRPr lang="cs-CZ" sz="1200" dirty="0">
              <a:solidFill>
                <a:srgbClr val="84B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="" xmlns:a16="http://schemas.microsoft.com/office/drawing/2014/main" id="{25F8EA60-1D40-D945-BDE3-8F3F6106B495}"/>
              </a:ext>
            </a:extLst>
          </p:cNvPr>
          <p:cNvSpPr txBox="1"/>
          <p:nvPr/>
        </p:nvSpPr>
        <p:spPr>
          <a:xfrm>
            <a:off x="375091" y="462476"/>
            <a:ext cx="11201926" cy="86177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cs-CZ" sz="3200" b="1" dirty="0" smtClean="0">
                <a:solidFill>
                  <a:srgbClr val="00604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REALIZACE PROJEKTU</a:t>
            </a:r>
            <a:endParaRPr lang="cs-CZ" sz="3200" b="1" dirty="0">
              <a:solidFill>
                <a:srgbClr val="006047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D544C04F-F656-7545-ACB7-AB4D9892CB7E}"/>
              </a:ext>
            </a:extLst>
          </p:cNvPr>
          <p:cNvSpPr txBox="1"/>
          <p:nvPr/>
        </p:nvSpPr>
        <p:spPr>
          <a:xfrm>
            <a:off x="375092" y="1523773"/>
            <a:ext cx="10244623" cy="147732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006047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rojekt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realizován podle schválené projektové dokumentace a dalších příloh žádosti 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dotaci, nastavených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hodnot indikátorů, harmonogramu a dle dalších podmínek stanovených v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RoPD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>
              <a:solidFill>
                <a:srgbClr val="0060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8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720</Words>
  <Application>Microsoft Office PowerPoint</Application>
  <PresentationFormat>Širokoúhlá obrazovka</PresentationFormat>
  <Paragraphs>102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Smucar</dc:creator>
  <cp:lastModifiedBy>Martina Muchová</cp:lastModifiedBy>
  <cp:revision>129</cp:revision>
  <cp:lastPrinted>2024-03-13T13:41:28Z</cp:lastPrinted>
  <dcterms:created xsi:type="dcterms:W3CDTF">2020-01-30T14:26:49Z</dcterms:created>
  <dcterms:modified xsi:type="dcterms:W3CDTF">2024-03-14T11:22:21Z</dcterms:modified>
</cp:coreProperties>
</file>