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5"/>
  </p:notesMasterIdLst>
  <p:sldIdLst>
    <p:sldId id="295" r:id="rId4"/>
    <p:sldId id="258" r:id="rId5"/>
    <p:sldId id="297" r:id="rId6"/>
    <p:sldId id="298" r:id="rId7"/>
    <p:sldId id="299" r:id="rId8"/>
    <p:sldId id="309" r:id="rId9"/>
    <p:sldId id="310" r:id="rId10"/>
    <p:sldId id="312" r:id="rId11"/>
    <p:sldId id="311" r:id="rId12"/>
    <p:sldId id="313" r:id="rId13"/>
    <p:sldId id="314" r:id="rId14"/>
    <p:sldId id="321" r:id="rId15"/>
    <p:sldId id="322" r:id="rId16"/>
    <p:sldId id="315" r:id="rId17"/>
    <p:sldId id="316" r:id="rId18"/>
    <p:sldId id="317" r:id="rId19"/>
    <p:sldId id="318" r:id="rId20"/>
    <p:sldId id="319" r:id="rId21"/>
    <p:sldId id="320" r:id="rId22"/>
    <p:sldId id="323" r:id="rId23"/>
    <p:sldId id="257" r:id="rId24"/>
  </p:sldIdLst>
  <p:sldSz cx="12192000" cy="6858000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as Licek@docs.ibm.com" initials="D" lastIdx="1" clrIdx="1">
    <p:extLst>
      <p:ext uri="{C676402C-DOCS-INFO-873F-D02D20150324}">
        <p:docsInfo xmlns="" uid="C635D672-07B8-AB71-C125-74F60039671B" org="default_org" email="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6A5D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32" y="21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55888-1FD0-481D-8D40-6CDFD8881BB8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4A3E8-A52C-41F9-804B-B81D8FCD00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888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0" tIns="0" rIns="0" bIns="47625"/>
          <a:lstStyle/>
          <a:p>
            <a:pPr>
              <a:buNone/>
            </a:pPr>
            <a:r>
              <a:rPr/>
              <a:t/>
            </a:r>
            <a:br>
              <a:rPr/>
            </a:br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4A3E8-A52C-41F9-804B-B81D8FCD00B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102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0" tIns="0" rIns="0" bIns="47625"/>
          <a:lstStyle/>
          <a:p>
            <a:pPr>
              <a:buNone/>
            </a:pPr>
            <a:r>
              <a:rPr/>
              <a:t/>
            </a:r>
            <a:br>
              <a:rPr/>
            </a:br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4A3E8-A52C-41F9-804B-B81D8FCD00B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967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0" tIns="0" rIns="0" bIns="47625"/>
          <a:lstStyle/>
          <a:p>
            <a:pPr>
              <a:buNone/>
            </a:pPr>
            <a:r>
              <a:rPr/>
              <a:t/>
            </a:r>
            <a:br>
              <a:rPr/>
            </a:br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4A3E8-A52C-41F9-804B-B81D8FCD00B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006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0" tIns="0" rIns="0" bIns="47625"/>
          <a:lstStyle/>
          <a:p>
            <a:pPr>
              <a:buNone/>
            </a:pPr>
            <a:r>
              <a:rPr/>
              <a:t/>
            </a:r>
            <a:br>
              <a:rPr/>
            </a:br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4A3E8-A52C-41F9-804B-B81D8FCD00B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524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0" tIns="0" rIns="0" bIns="47625"/>
          <a:lstStyle/>
          <a:p>
            <a:pPr>
              <a:buNone/>
            </a:pPr>
            <a:r>
              <a:rPr/>
              <a:t/>
            </a:r>
            <a:br>
              <a:rPr/>
            </a:br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4A3E8-A52C-41F9-804B-B81D8FCD00B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834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0" tIns="0" rIns="0" bIns="47625"/>
          <a:lstStyle/>
          <a:p>
            <a:pPr>
              <a:buNone/>
            </a:pPr>
            <a:r>
              <a:rPr/>
              <a:t/>
            </a:r>
            <a:br>
              <a:rPr/>
            </a:br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4A3E8-A52C-41F9-804B-B81D8FCD00B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102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0" tIns="0" rIns="0" bIns="47625"/>
          <a:lstStyle/>
          <a:p>
            <a:pPr>
              <a:buNone/>
            </a:pPr>
            <a:r>
              <a:rPr/>
              <a:t/>
            </a:r>
            <a:br>
              <a:rPr/>
            </a:br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4A3E8-A52C-41F9-804B-B81D8FCD00B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102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0" tIns="0" rIns="0" bIns="47625"/>
          <a:lstStyle/>
          <a:p>
            <a:pPr>
              <a:buNone/>
            </a:pPr>
            <a:r>
              <a:rPr/>
              <a:t/>
            </a:r>
            <a:br>
              <a:rPr/>
            </a:br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4A3E8-A52C-41F9-804B-B81D8FCD00B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324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0" tIns="0" rIns="0" bIns="47625"/>
          <a:lstStyle/>
          <a:p>
            <a:pPr>
              <a:buNone/>
            </a:pPr>
            <a:r>
              <a:rPr/>
              <a:t/>
            </a:r>
            <a:br>
              <a:rPr/>
            </a:br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4A3E8-A52C-41F9-804B-B81D8FCD00B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414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0" tIns="0" rIns="0" bIns="47625"/>
          <a:lstStyle/>
          <a:p>
            <a:pPr>
              <a:buNone/>
            </a:pPr>
            <a:r>
              <a:rPr/>
              <a:t/>
            </a:r>
            <a:br>
              <a:rPr/>
            </a:br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4A3E8-A52C-41F9-804B-B81D8FCD00B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369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0" tIns="0" rIns="0" bIns="47625"/>
          <a:lstStyle/>
          <a:p>
            <a:pPr>
              <a:buNone/>
            </a:pPr>
            <a:r>
              <a:rPr/>
              <a:t/>
            </a:r>
            <a:br>
              <a:rPr/>
            </a:br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4A3E8-A52C-41F9-804B-B81D8FCD00B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57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0" tIns="0" rIns="0" bIns="47625"/>
          <a:lstStyle/>
          <a:p>
            <a:pPr>
              <a:buNone/>
            </a:pPr>
            <a:r>
              <a:rPr/>
              <a:t/>
            </a:r>
            <a:br>
              <a:rPr/>
            </a:br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4A3E8-A52C-41F9-804B-B81D8FCD00B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942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0" tIns="0" rIns="0" bIns="47625"/>
          <a:lstStyle/>
          <a:p>
            <a:pPr>
              <a:buNone/>
            </a:pPr>
            <a:r>
              <a:rPr/>
              <a:t/>
            </a:r>
            <a:br>
              <a:rPr/>
            </a:br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4A3E8-A52C-41F9-804B-B81D8FCD00B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377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0" tIns="0" rIns="0" bIns="47625"/>
          <a:lstStyle/>
          <a:p>
            <a:pPr>
              <a:buNone/>
            </a:pPr>
            <a:r>
              <a:rPr/>
              <a:t/>
            </a:r>
            <a:br>
              <a:rPr/>
            </a:br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4A3E8-A52C-41F9-804B-B81D8FCD00B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123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072935"/>
            <a:ext cx="10363200" cy="176911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468126"/>
            <a:ext cx="9144000" cy="45921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cap="none" baseline="0">
                <a:solidFill>
                  <a:srgbClr val="00604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Sekce, odbor AOPK ČR autora prezentace</a:t>
            </a:r>
            <a:endParaRPr lang="en-US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A51E8B05-EF91-1143-8AA4-983037E4193E}"/>
              </a:ext>
            </a:extLst>
          </p:cNvPr>
          <p:cNvCxnSpPr>
            <a:cxnSpLocks/>
          </p:cNvCxnSpPr>
          <p:nvPr userDrawn="1"/>
        </p:nvCxnSpPr>
        <p:spPr>
          <a:xfrm>
            <a:off x="5375997" y="4206434"/>
            <a:ext cx="1440000" cy="0"/>
          </a:xfrm>
          <a:prstGeom prst="line">
            <a:avLst/>
          </a:prstGeom>
          <a:ln w="25400">
            <a:solidFill>
              <a:srgbClr val="84BF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>
            <a:extLst>
              <a:ext uri="{FF2B5EF4-FFF2-40B4-BE49-F238E27FC236}">
                <a16:creationId xmlns:a16="http://schemas.microsoft.com/office/drawing/2014/main" id="{231F6627-7280-8E47-9EAF-814EE4DB1F85}"/>
              </a:ext>
            </a:extLst>
          </p:cNvPr>
          <p:cNvSpPr/>
          <p:nvPr userDrawn="1"/>
        </p:nvSpPr>
        <p:spPr>
          <a:xfrm>
            <a:off x="1" y="6408000"/>
            <a:ext cx="12191999" cy="253916"/>
          </a:xfrm>
          <a:prstGeom prst="rect">
            <a:avLst/>
          </a:prstGeom>
          <a:solidFill>
            <a:srgbClr val="006648"/>
          </a:solidFill>
        </p:spPr>
        <p:txBody>
          <a:bodyPr wrap="square">
            <a:spAutoFit/>
          </a:bodyPr>
          <a:lstStyle/>
          <a:p>
            <a:pPr algn="ctr"/>
            <a:r>
              <a:rPr lang="cs-CZ" sz="105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Agentura ochrany přírody a krajiny ČR  </a:t>
            </a:r>
            <a:r>
              <a:rPr lang="cs-CZ" sz="105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05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0" hasCustomPrompt="1"/>
          </p:nvPr>
        </p:nvSpPr>
        <p:spPr>
          <a:xfrm>
            <a:off x="914400" y="2982098"/>
            <a:ext cx="10363200" cy="486029"/>
          </a:xfrm>
        </p:spPr>
        <p:txBody>
          <a:bodyPr>
            <a:normAutofit/>
          </a:bodyPr>
          <a:lstStyle>
            <a:lvl1pPr marL="0" indent="0" algn="ctr">
              <a:buNone/>
              <a:defRPr sz="2000" b="1" cap="all" baseline="0">
                <a:solidFill>
                  <a:srgbClr val="84BF41"/>
                </a:solidFill>
              </a:defRPr>
            </a:lvl1pPr>
            <a:lvl2pPr marL="457200" indent="0">
              <a:buNone/>
              <a:defRPr b="1">
                <a:solidFill>
                  <a:srgbClr val="84BF41"/>
                </a:solidFill>
              </a:defRPr>
            </a:lvl2pPr>
            <a:lvl3pPr marL="914400" indent="0">
              <a:buNone/>
              <a:defRPr b="1">
                <a:solidFill>
                  <a:srgbClr val="84BF41"/>
                </a:solidFill>
              </a:defRPr>
            </a:lvl3pPr>
            <a:lvl4pPr marL="1371600" indent="0">
              <a:buNone/>
              <a:defRPr b="1">
                <a:solidFill>
                  <a:srgbClr val="84BF41"/>
                </a:solidFill>
              </a:defRPr>
            </a:lvl4pPr>
            <a:lvl5pPr marL="1828800" indent="0">
              <a:buNone/>
              <a:defRPr b="1">
                <a:solidFill>
                  <a:srgbClr val="84BF41"/>
                </a:solidFill>
              </a:defRPr>
            </a:lvl5pPr>
          </a:lstStyle>
          <a:p>
            <a:pPr lvl="0"/>
            <a:r>
              <a:rPr lang="cs-CZ" dirty="0" smtClean="0"/>
              <a:t>Autor prezentace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432517"/>
            <a:ext cx="9144000" cy="345431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cs-CZ" dirty="0" smtClean="0"/>
              <a:t>Datum a místo prezentace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811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06.03.2024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7748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7"/>
          <p:cNvSpPr/>
          <p:nvPr/>
        </p:nvSpPr>
        <p:spPr>
          <a:xfrm>
            <a:off x="5375880" y="4206240"/>
            <a:ext cx="1440000" cy="0"/>
          </a:xfrm>
          <a:prstGeom prst="line">
            <a:avLst/>
          </a:prstGeom>
          <a:ln w="25400">
            <a:solidFill>
              <a:srgbClr val="84BF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Obdélník 10"/>
          <p:cNvSpPr/>
          <p:nvPr/>
        </p:nvSpPr>
        <p:spPr>
          <a:xfrm>
            <a:off x="0" y="6408000"/>
            <a:ext cx="12190680" cy="249480"/>
          </a:xfrm>
          <a:prstGeom prst="rect">
            <a:avLst/>
          </a:prstGeom>
          <a:solidFill>
            <a:srgbClr val="00664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cs-CZ" sz="1050" b="1" strike="noStrike" spc="-1" dirty="0">
                <a:solidFill>
                  <a:srgbClr val="84BF41"/>
                </a:solidFill>
                <a:latin typeface="Arial"/>
                <a:ea typeface="DejaVu Sans"/>
              </a:rPr>
              <a:t>Agentura ochrany přírody a krajiny ČR  </a:t>
            </a:r>
            <a:r>
              <a:rPr lang="cs-CZ" sz="1050" b="0" strike="noStrike" spc="-1" dirty="0">
                <a:solidFill>
                  <a:srgbClr val="84BF41"/>
                </a:solidFill>
                <a:latin typeface="Arial"/>
                <a:ea typeface="DejaVu Sans"/>
              </a:rPr>
              <a:t>|</a:t>
            </a:r>
            <a:r>
              <a:rPr lang="cs-CZ" sz="1050" b="1" strike="noStrike" spc="-1" dirty="0">
                <a:solidFill>
                  <a:srgbClr val="84BF41"/>
                </a:solidFill>
                <a:latin typeface="Arial"/>
                <a:ea typeface="DejaVu Sans"/>
              </a:rPr>
              <a:t>  www.nature.cz</a:t>
            </a:r>
            <a:endParaRPr lang="cs-CZ" sz="1050" b="0" strike="noStrike" spc="-1" dirty="0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0.jpeg"/><Relationship Id="rId5" Type="http://schemas.openxmlformats.org/officeDocument/2006/relationships/image" Target="../media/image36.emf"/><Relationship Id="rId10" Type="http://schemas.openxmlformats.org/officeDocument/2006/relationships/image" Target="../media/image39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www.zdravakrajinapk.cz/priklady-dobre-prax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dotace.nature.cz/opzp-v-prs-aopk-cr" TargetMode="Externa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399" y="1052431"/>
            <a:ext cx="10363199" cy="1338566"/>
          </a:xfrm>
        </p:spPr>
        <p:txBody>
          <a:bodyPr lIns="0" tIns="0" rIns="0" bIns="0">
            <a:no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</a:pPr>
            <a:r>
              <a:rPr lang="cs-CZ" sz="4400" cap="all" dirty="0" smtClean="0">
                <a:solidFill>
                  <a:srgbClr val="006047"/>
                </a:solidFill>
                <a:latin typeface="Arial Black"/>
              </a:rPr>
              <a:t>OPATŘ</a:t>
            </a:r>
            <a:r>
              <a:rPr lang="cs-CZ" sz="4400" cap="all" dirty="0" smtClean="0">
                <a:solidFill>
                  <a:srgbClr val="3A6A5D"/>
                </a:solidFill>
                <a:latin typeface="Arial Black"/>
              </a:rPr>
              <a:t>ENÍ </a:t>
            </a:r>
            <a:r>
              <a:rPr lang="cs-CZ" sz="4400" cap="all" dirty="0" smtClean="0">
                <a:solidFill>
                  <a:srgbClr val="006047"/>
                </a:solidFill>
                <a:latin typeface="Arial Black"/>
              </a:rPr>
              <a:t>VÁZANÁ NA VODU</a:t>
            </a:r>
            <a:r>
              <a:rPr lang="cs-CZ" sz="3600" cap="all" dirty="0" smtClean="0">
                <a:solidFill>
                  <a:srgbClr val="006047"/>
                </a:solidFill>
                <a:latin typeface="Arial Black"/>
              </a:rPr>
              <a:t/>
            </a:r>
            <a:br>
              <a:rPr lang="cs-CZ" sz="3600" cap="all" dirty="0" smtClean="0">
                <a:solidFill>
                  <a:srgbClr val="006047"/>
                </a:solidFill>
                <a:latin typeface="Arial Black"/>
              </a:rPr>
            </a:br>
            <a:r>
              <a:rPr lang="cs-CZ" sz="1600" dirty="0" smtClean="0">
                <a:solidFill>
                  <a:srgbClr val="006047"/>
                </a:solidFill>
                <a:latin typeface="Arial Black"/>
              </a:rPr>
              <a:t>BUDOVÁNÍ A OBNOVA TŮNÍ, MOKŘADŮ A MALÝCH VODNÍCH NÁDRŽÍ, REVITALIZACE TOKŮ</a:t>
            </a:r>
            <a:endParaRPr lang="cs-CZ" sz="1600" dirty="0">
              <a:solidFill>
                <a:srgbClr val="006047"/>
              </a:solidFill>
              <a:latin typeface="Arial Black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3999" y="3468125"/>
            <a:ext cx="9143999" cy="459215"/>
          </a:xfrm>
        </p:spPr>
        <p:txBody>
          <a:bodyPr lIns="0" tIns="0" rIns="0" bIns="0"/>
          <a:lstStyle/>
          <a:p>
            <a:pPr marL="0" lvl="0" indent="0">
              <a:lnSpc>
                <a:spcPct val="90000"/>
              </a:lnSpc>
            </a:pPr>
            <a:r>
              <a:rPr lang="cs-CZ" baseline="0" dirty="0" smtClean="0"/>
              <a:t>AOPK ČR, Regionální</a:t>
            </a:r>
            <a:r>
              <a:rPr lang="cs-CZ" dirty="0" smtClean="0"/>
              <a:t> pracoviště Správa CHKO Český les</a:t>
            </a:r>
            <a:endParaRPr lang="cs-CZ" baseline="0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0"/>
          </p:nvPr>
        </p:nvSpPr>
        <p:spPr>
          <a:xfrm>
            <a:off x="914399" y="2797459"/>
            <a:ext cx="10363199" cy="486028"/>
          </a:xfrm>
        </p:spPr>
        <p:txBody>
          <a:bodyPr lIns="0" tIns="0" rIns="0" bIns="0">
            <a:normAutofit/>
          </a:bodyPr>
          <a:lstStyle/>
          <a:p>
            <a:pPr marL="0" lvl="0" indent="0">
              <a:lnSpc>
                <a:spcPct val="90000"/>
              </a:lnSpc>
            </a:pPr>
            <a:r>
              <a:rPr lang="cs-CZ" baseline="0" dirty="0" smtClean="0"/>
              <a:t>M</a:t>
            </a:r>
            <a:r>
              <a:rPr lang="cs-CZ" cap="none" dirty="0" smtClean="0"/>
              <a:t>gr. Martin Jiran</a:t>
            </a:r>
            <a:endParaRPr lang="cs-CZ" baseline="0" dirty="0" smtClean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>
          <a:xfrm>
            <a:off x="1523999" y="4432516"/>
            <a:ext cx="9143999" cy="345430"/>
          </a:xfrm>
        </p:spPr>
        <p:txBody>
          <a:bodyPr lIns="0" tIns="0" rIns="0" bIns="0">
            <a:normAutofit/>
          </a:bodyPr>
          <a:lstStyle/>
          <a:p>
            <a:pPr marL="0" lvl="0" indent="0">
              <a:lnSpc>
                <a:spcPct val="90000"/>
              </a:lnSpc>
            </a:pPr>
            <a:r>
              <a:rPr lang="cs-CZ" dirty="0">
                <a:solidFill>
                  <a:srgbClr val="006047"/>
                </a:solidFill>
                <a:latin typeface="Arial"/>
                <a:cs typeface="Arial" panose="020B0604020202020204" pitchFamily="34" charset="0"/>
              </a:rPr>
              <a:t>7</a:t>
            </a:r>
            <a:r>
              <a:rPr lang="cs-CZ" dirty="0" smtClean="0">
                <a:solidFill>
                  <a:srgbClr val="006047"/>
                </a:solidFill>
                <a:latin typeface="Arial"/>
                <a:cs typeface="Arial" panose="020B0604020202020204" pitchFamily="34" charset="0"/>
              </a:rPr>
              <a:t>. </a:t>
            </a:r>
            <a:r>
              <a:rPr lang="cs-CZ" dirty="0">
                <a:solidFill>
                  <a:srgbClr val="006047"/>
                </a:solidFill>
                <a:latin typeface="Arial"/>
                <a:cs typeface="Arial" panose="020B0604020202020204" pitchFamily="34" charset="0"/>
              </a:rPr>
              <a:t>3</a:t>
            </a:r>
            <a:r>
              <a:rPr lang="cs-CZ" dirty="0" smtClean="0">
                <a:solidFill>
                  <a:srgbClr val="006047"/>
                </a:solidFill>
                <a:latin typeface="Arial"/>
                <a:cs typeface="Arial" panose="020B0604020202020204" pitchFamily="34" charset="0"/>
              </a:rPr>
              <a:t>. 2024, Přimda</a:t>
            </a:r>
            <a:endParaRPr lang="cs-CZ" dirty="0">
              <a:solidFill>
                <a:srgbClr val="006047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6" name="Zástupný symbol pro obsah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06083"/>
            <a:ext cx="2958372" cy="72335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545" y="206082"/>
            <a:ext cx="1132653" cy="66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8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0" y="1"/>
            <a:ext cx="12191999" cy="111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3600" b="1" dirty="0">
                <a:solidFill>
                  <a:srgbClr val="3A6A5D"/>
                </a:solidFill>
              </a:rPr>
              <a:t>r</a:t>
            </a:r>
            <a:r>
              <a:rPr lang="cs-CZ" altLang="cs-CZ" sz="3600" b="1" dirty="0" smtClean="0">
                <a:solidFill>
                  <a:srgbClr val="3A6A5D"/>
                </a:solidFill>
              </a:rPr>
              <a:t>evitalizace a </a:t>
            </a:r>
            <a:r>
              <a:rPr lang="cs-CZ" altLang="cs-CZ" sz="3600" b="1" dirty="0" err="1" smtClean="0">
                <a:solidFill>
                  <a:srgbClr val="3A6A5D"/>
                </a:solidFill>
              </a:rPr>
              <a:t>renaturace</a:t>
            </a:r>
            <a:r>
              <a:rPr lang="cs-CZ" altLang="cs-CZ" sz="3600" b="1" dirty="0" smtClean="0">
                <a:solidFill>
                  <a:srgbClr val="3A6A5D"/>
                </a:solidFill>
              </a:rPr>
              <a:t> toků, rušení odvodnění</a:t>
            </a:r>
            <a:r>
              <a:rPr lang="cs-CZ" altLang="cs-CZ" sz="3600" dirty="0" smtClean="0">
                <a:solidFill>
                  <a:srgbClr val="3A6A5D"/>
                </a:solidFill>
              </a:rPr>
              <a:t/>
            </a:r>
            <a:br>
              <a:rPr lang="cs-CZ" altLang="cs-CZ" sz="3600" dirty="0" smtClean="0">
                <a:solidFill>
                  <a:srgbClr val="3A6A5D"/>
                </a:solidFill>
              </a:rPr>
            </a:br>
            <a:endParaRPr lang="cs-CZ" altLang="cs-CZ" sz="1800" dirty="0" smtClean="0">
              <a:solidFill>
                <a:srgbClr val="3A6A5D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13613" y="1357746"/>
            <a:ext cx="5696424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rgbClr val="3A6A5D"/>
                </a:solidFill>
              </a:rPr>
              <a:t>obnova vodního režimu</a:t>
            </a:r>
          </a:p>
          <a:p>
            <a:pPr>
              <a:defRPr/>
            </a:pPr>
            <a:r>
              <a:rPr lang="cs-CZ" dirty="0">
                <a:solidFill>
                  <a:srgbClr val="3A6A5D"/>
                </a:solidFill>
              </a:rPr>
              <a:t>	</a:t>
            </a:r>
            <a:r>
              <a:rPr lang="cs-CZ" dirty="0" smtClean="0">
                <a:solidFill>
                  <a:srgbClr val="3A6A5D"/>
                </a:solidFill>
              </a:rPr>
              <a:t>- zadržení vody v krajině</a:t>
            </a:r>
          </a:p>
          <a:p>
            <a:pPr>
              <a:defRPr/>
            </a:pPr>
            <a:r>
              <a:rPr lang="cs-CZ" dirty="0">
                <a:solidFill>
                  <a:srgbClr val="3A6A5D"/>
                </a:solidFill>
              </a:rPr>
              <a:t>	</a:t>
            </a:r>
            <a:r>
              <a:rPr lang="cs-CZ" dirty="0" smtClean="0">
                <a:solidFill>
                  <a:srgbClr val="3A6A5D"/>
                </a:solidFill>
              </a:rPr>
              <a:t>- zpomalení odtoku (protipovodňová funkce)</a:t>
            </a:r>
          </a:p>
          <a:p>
            <a:pPr>
              <a:defRPr/>
            </a:pPr>
            <a:r>
              <a:rPr lang="cs-CZ" dirty="0">
                <a:solidFill>
                  <a:srgbClr val="3A6A5D"/>
                </a:solidFill>
              </a:rPr>
              <a:t>	</a:t>
            </a:r>
            <a:r>
              <a:rPr lang="cs-CZ" dirty="0" smtClean="0">
                <a:solidFill>
                  <a:srgbClr val="3A6A5D"/>
                </a:solidFill>
              </a:rPr>
              <a:t>- biotop tekoucí vody (přírodní potoky)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 smtClean="0">
              <a:solidFill>
                <a:srgbClr val="3A6A5D"/>
              </a:solidFill>
            </a:endParaRPr>
          </a:p>
          <a:p>
            <a:pPr>
              <a:defRPr/>
            </a:pPr>
            <a:endParaRPr lang="cs-CZ" dirty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rgbClr val="3A6A5D"/>
                </a:solidFill>
              </a:rPr>
              <a:t>přírodní podoba toku a nivy </a:t>
            </a:r>
          </a:p>
          <a:p>
            <a:pPr>
              <a:defRPr/>
            </a:pPr>
            <a:r>
              <a:rPr lang="cs-CZ" dirty="0">
                <a:solidFill>
                  <a:srgbClr val="3A6A5D"/>
                </a:solidFill>
              </a:rPr>
              <a:t>	</a:t>
            </a:r>
            <a:r>
              <a:rPr lang="cs-CZ" dirty="0" smtClean="0">
                <a:solidFill>
                  <a:srgbClr val="3A6A5D"/>
                </a:solidFill>
              </a:rPr>
              <a:t>- mělké miskovité koryto (neopevněné)</a:t>
            </a:r>
          </a:p>
          <a:p>
            <a:pPr>
              <a:defRPr/>
            </a:pPr>
            <a:r>
              <a:rPr lang="cs-CZ" dirty="0">
                <a:solidFill>
                  <a:srgbClr val="3A6A5D"/>
                </a:solidFill>
              </a:rPr>
              <a:t>	</a:t>
            </a:r>
            <a:r>
              <a:rPr lang="cs-CZ" dirty="0" smtClean="0">
                <a:solidFill>
                  <a:srgbClr val="3A6A5D"/>
                </a:solidFill>
              </a:rPr>
              <a:t>- zvlněná trasa</a:t>
            </a:r>
          </a:p>
          <a:p>
            <a:pPr>
              <a:defRPr/>
            </a:pPr>
            <a:r>
              <a:rPr lang="cs-CZ" dirty="0">
                <a:solidFill>
                  <a:srgbClr val="3A6A5D"/>
                </a:solidFill>
              </a:rPr>
              <a:t>	</a:t>
            </a:r>
            <a:r>
              <a:rPr lang="cs-CZ" dirty="0" smtClean="0">
                <a:solidFill>
                  <a:srgbClr val="3A6A5D"/>
                </a:solidFill>
              </a:rPr>
              <a:t>- rozliv vody</a:t>
            </a:r>
          </a:p>
          <a:p>
            <a:pPr>
              <a:defRPr/>
            </a:pPr>
            <a:r>
              <a:rPr lang="cs-CZ" dirty="0">
                <a:solidFill>
                  <a:srgbClr val="3A6A5D"/>
                </a:solidFill>
              </a:rPr>
              <a:t>	</a:t>
            </a:r>
            <a:r>
              <a:rPr lang="cs-CZ" dirty="0" smtClean="0">
                <a:solidFill>
                  <a:srgbClr val="3A6A5D"/>
                </a:solidFill>
              </a:rPr>
              <a:t>- doprovodné prvky (tůně, výsadby, …) </a:t>
            </a:r>
          </a:p>
          <a:p>
            <a:pPr>
              <a:defRPr/>
            </a:pPr>
            <a:endParaRPr lang="cs-CZ" dirty="0">
              <a:solidFill>
                <a:srgbClr val="3A6A5D"/>
              </a:solidFill>
            </a:endParaRPr>
          </a:p>
          <a:p>
            <a:pPr>
              <a:defRPr/>
            </a:pPr>
            <a:endParaRPr lang="cs-CZ" dirty="0" smtClean="0">
              <a:solidFill>
                <a:srgbClr val="3A6A5D"/>
              </a:solidFill>
            </a:endParaRPr>
          </a:p>
          <a:p>
            <a:pPr>
              <a:defRPr/>
            </a:pPr>
            <a:endParaRPr lang="cs-CZ" dirty="0" smtClean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3A6A5D"/>
              </a:solidFill>
            </a:endParaRPr>
          </a:p>
          <a:p>
            <a:pPr>
              <a:defRPr/>
            </a:pPr>
            <a:endParaRPr lang="cs-CZ" b="1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     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8561" y="742042"/>
            <a:ext cx="5305425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5985" y="3933371"/>
            <a:ext cx="2931887" cy="219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906" y="3933371"/>
            <a:ext cx="2931886" cy="219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8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0" y="1"/>
            <a:ext cx="12191999" cy="111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3600" b="1" dirty="0">
                <a:solidFill>
                  <a:srgbClr val="3A6A5D"/>
                </a:solidFill>
              </a:rPr>
              <a:t>r</a:t>
            </a:r>
            <a:r>
              <a:rPr lang="cs-CZ" altLang="cs-CZ" sz="3600" b="1" dirty="0" smtClean="0">
                <a:solidFill>
                  <a:srgbClr val="3A6A5D"/>
                </a:solidFill>
              </a:rPr>
              <a:t>evitalizace a </a:t>
            </a:r>
            <a:r>
              <a:rPr lang="cs-CZ" altLang="cs-CZ" sz="3600" b="1" dirty="0" err="1" smtClean="0">
                <a:solidFill>
                  <a:srgbClr val="3A6A5D"/>
                </a:solidFill>
              </a:rPr>
              <a:t>renaturace</a:t>
            </a:r>
            <a:r>
              <a:rPr lang="cs-CZ" altLang="cs-CZ" sz="3600" b="1" dirty="0" smtClean="0">
                <a:solidFill>
                  <a:srgbClr val="3A6A5D"/>
                </a:solidFill>
              </a:rPr>
              <a:t> toků, rušení odvodnění</a:t>
            </a:r>
            <a:r>
              <a:rPr lang="cs-CZ" altLang="cs-CZ" sz="3600" dirty="0" smtClean="0">
                <a:solidFill>
                  <a:srgbClr val="3A6A5D"/>
                </a:solidFill>
              </a:rPr>
              <a:t/>
            </a:r>
            <a:br>
              <a:rPr lang="cs-CZ" altLang="cs-CZ" sz="3600" dirty="0" smtClean="0">
                <a:solidFill>
                  <a:srgbClr val="3A6A5D"/>
                </a:solidFill>
              </a:rPr>
            </a:br>
            <a:endParaRPr lang="cs-CZ" altLang="cs-CZ" sz="1800" dirty="0" smtClean="0">
              <a:solidFill>
                <a:srgbClr val="3A6A5D"/>
              </a:solidFill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529682"/>
              </p:ext>
            </p:extLst>
          </p:nvPr>
        </p:nvGraphicFramePr>
        <p:xfrm>
          <a:off x="792586" y="1618763"/>
          <a:ext cx="6715125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" name="List" r:id="rId4" imgW="6715201" imgH="1962150" progId="Excel.Sheet.12">
                  <p:embed/>
                </p:oleObj>
              </mc:Choice>
              <mc:Fallback>
                <p:oleObj name="List" r:id="rId4" imgW="6715201" imgH="19621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2586" y="1618763"/>
                        <a:ext cx="6715125" cy="196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0977953"/>
              </p:ext>
            </p:extLst>
          </p:nvPr>
        </p:nvGraphicFramePr>
        <p:xfrm>
          <a:off x="792584" y="3904185"/>
          <a:ext cx="6715125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1" name="List" r:id="rId6" imgW="6715201" imgH="1000298" progId="Excel.Sheet.12">
                  <p:embed/>
                </p:oleObj>
              </mc:Choice>
              <mc:Fallback>
                <p:oleObj name="List" r:id="rId6" imgW="6715201" imgH="100029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2584" y="3904185"/>
                        <a:ext cx="6715125" cy="1000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09722"/>
              </p:ext>
            </p:extLst>
          </p:nvPr>
        </p:nvGraphicFramePr>
        <p:xfrm>
          <a:off x="792585" y="5227583"/>
          <a:ext cx="67151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2" name="List" r:id="rId8" imgW="6715201" imgH="504998" progId="Excel.Sheet.12">
                  <p:embed/>
                </p:oleObj>
              </mc:Choice>
              <mc:Fallback>
                <p:oleObj name="List" r:id="rId8" imgW="6715201" imgH="50499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92585" y="5227583"/>
                        <a:ext cx="6715125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Zaoblený obdélník 8"/>
          <p:cNvSpPr/>
          <p:nvPr/>
        </p:nvSpPr>
        <p:spPr>
          <a:xfrm>
            <a:off x="4658148" y="1942035"/>
            <a:ext cx="563418" cy="3483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aoblený obdélník 9"/>
          <p:cNvSpPr/>
          <p:nvPr/>
        </p:nvSpPr>
        <p:spPr>
          <a:xfrm>
            <a:off x="792583" y="4042141"/>
            <a:ext cx="6715126" cy="4250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746"/>
          <a:stretch/>
        </p:blipFill>
        <p:spPr>
          <a:xfrm>
            <a:off x="8341590" y="1618763"/>
            <a:ext cx="2925753" cy="19064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5860" y="3804172"/>
            <a:ext cx="2941483" cy="2200276"/>
          </a:xfrm>
          <a:prstGeom prst="rect">
            <a:avLst/>
          </a:prstGeom>
        </p:spPr>
      </p:pic>
      <p:sp>
        <p:nvSpPr>
          <p:cNvPr id="13" name="Zaoblený obdélník 12"/>
          <p:cNvSpPr/>
          <p:nvPr/>
        </p:nvSpPr>
        <p:spPr>
          <a:xfrm>
            <a:off x="792583" y="5365538"/>
            <a:ext cx="6715126" cy="2289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aoblený obdélník 10"/>
          <p:cNvSpPr/>
          <p:nvPr/>
        </p:nvSpPr>
        <p:spPr>
          <a:xfrm>
            <a:off x="792583" y="2428334"/>
            <a:ext cx="6715126" cy="2289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992747" y="1036189"/>
            <a:ext cx="42238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b="1" dirty="0" smtClean="0">
                <a:solidFill>
                  <a:srgbClr val="3A6A5D"/>
                </a:solidFill>
              </a:rPr>
              <a:t>SC 1.3 </a:t>
            </a:r>
            <a:r>
              <a:rPr lang="cs-CZ" dirty="0" smtClean="0">
                <a:solidFill>
                  <a:srgbClr val="3A6A5D"/>
                </a:solidFill>
              </a:rPr>
              <a:t>(„klima“) + </a:t>
            </a:r>
            <a:r>
              <a:rPr lang="cs-CZ" b="1" dirty="0" smtClean="0">
                <a:solidFill>
                  <a:srgbClr val="3A6A5D"/>
                </a:solidFill>
              </a:rPr>
              <a:t>SC 1.6</a:t>
            </a:r>
            <a:r>
              <a:rPr lang="cs-CZ" dirty="0" smtClean="0">
                <a:solidFill>
                  <a:srgbClr val="3A6A5D"/>
                </a:solidFill>
              </a:rPr>
              <a:t> („příroda“) </a:t>
            </a:r>
            <a:endParaRPr lang="cs-CZ" b="1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     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379034" y="1065218"/>
            <a:ext cx="42238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u="sng" dirty="0" smtClean="0">
                <a:solidFill>
                  <a:srgbClr val="3A6A5D"/>
                </a:solidFill>
              </a:rPr>
              <a:t>100 % dotace </a:t>
            </a:r>
            <a:r>
              <a:rPr lang="cs-CZ" dirty="0" smtClean="0">
                <a:solidFill>
                  <a:srgbClr val="3A6A5D"/>
                </a:solidFill>
              </a:rPr>
              <a:t>(dle NOO MŽP)</a:t>
            </a:r>
            <a:endParaRPr lang="cs-CZ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46AD"/>
              </a:solidFill>
            </a:endParaRPr>
          </a:p>
          <a:p>
            <a:pPr marL="2571750" lvl="5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     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</p:txBody>
      </p:sp>
      <p:sp>
        <p:nvSpPr>
          <p:cNvPr id="16" name="Šipka doprava 15"/>
          <p:cNvSpPr/>
          <p:nvPr/>
        </p:nvSpPr>
        <p:spPr>
          <a:xfrm>
            <a:off x="5441490" y="1166819"/>
            <a:ext cx="1712685" cy="18868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577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1" grpId="0" animBg="1"/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0" y="1"/>
            <a:ext cx="12191999" cy="111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3600" b="1" dirty="0" smtClean="0">
                <a:solidFill>
                  <a:srgbClr val="3A6A5D"/>
                </a:solidFill>
              </a:rPr>
              <a:t>časté „problémy“ projektů v OPŽP</a:t>
            </a:r>
            <a:r>
              <a:rPr lang="cs-CZ" altLang="cs-CZ" sz="3600" dirty="0" smtClean="0">
                <a:solidFill>
                  <a:srgbClr val="3A6A5D"/>
                </a:solidFill>
              </a:rPr>
              <a:t/>
            </a:r>
            <a:br>
              <a:rPr lang="cs-CZ" altLang="cs-CZ" sz="3600" dirty="0" smtClean="0">
                <a:solidFill>
                  <a:srgbClr val="3A6A5D"/>
                </a:solidFill>
              </a:rPr>
            </a:br>
            <a:endParaRPr lang="cs-CZ" altLang="cs-CZ" sz="1800" dirty="0" smtClean="0">
              <a:solidFill>
                <a:srgbClr val="3A6A5D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266063" y="1384301"/>
            <a:ext cx="5696424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ekonzultované záměry / projekty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ktuální stav lokality vs. vhodnost záměru</a:t>
            </a:r>
            <a:b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dirty="0" smtClean="0">
                <a:solidFill>
                  <a:srgbClr val="92D050"/>
                </a:solidFill>
              </a:rPr>
              <a:t>(např. nové rybníky v cenných mokřadech)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projekty s cenou kolem hranice 200 tis Euro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eálná cena vs. cena NOO MŽP</a:t>
            </a:r>
            <a:b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dirty="0" smtClean="0">
                <a:solidFill>
                  <a:srgbClr val="92D050"/>
                </a:solidFill>
              </a:rPr>
              <a:t>(např. návesní rybníky) </a:t>
            </a:r>
            <a:endParaRPr lang="cs-CZ" dirty="0">
              <a:solidFill>
                <a:srgbClr val="92D050"/>
              </a:solidFill>
            </a:endParaRPr>
          </a:p>
          <a:p>
            <a:pPr>
              <a:defRPr/>
            </a:pPr>
            <a:endParaRPr lang="cs-CZ" dirty="0">
              <a:solidFill>
                <a:srgbClr val="3A6A5D"/>
              </a:solidFill>
            </a:endParaRPr>
          </a:p>
          <a:p>
            <a:pPr>
              <a:defRPr/>
            </a:pPr>
            <a:endParaRPr lang="cs-CZ" dirty="0" smtClean="0">
              <a:solidFill>
                <a:srgbClr val="3A6A5D"/>
              </a:solidFill>
            </a:endParaRPr>
          </a:p>
          <a:p>
            <a:pPr>
              <a:defRPr/>
            </a:pPr>
            <a:endParaRPr lang="cs-CZ" dirty="0" smtClean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3A6A5D"/>
              </a:solidFill>
            </a:endParaRPr>
          </a:p>
          <a:p>
            <a:pPr>
              <a:defRPr/>
            </a:pPr>
            <a:endParaRPr lang="cs-CZ" b="1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     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6464" y="3011054"/>
            <a:ext cx="5985535" cy="318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6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0" y="1"/>
            <a:ext cx="12191999" cy="111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3600" b="1" dirty="0" smtClean="0">
                <a:solidFill>
                  <a:srgbClr val="3A6A5D"/>
                </a:solidFill>
              </a:rPr>
              <a:t>Příklady dobré praxe</a:t>
            </a:r>
            <a:r>
              <a:rPr lang="cs-CZ" altLang="cs-CZ" sz="3600" dirty="0" smtClean="0">
                <a:solidFill>
                  <a:srgbClr val="3A6A5D"/>
                </a:solidFill>
              </a:rPr>
              <a:t/>
            </a:r>
            <a:br>
              <a:rPr lang="cs-CZ" altLang="cs-CZ" sz="3600" dirty="0" smtClean="0">
                <a:solidFill>
                  <a:srgbClr val="3A6A5D"/>
                </a:solidFill>
              </a:rPr>
            </a:br>
            <a:endParaRPr lang="cs-CZ" altLang="cs-CZ" sz="1800" dirty="0" smtClean="0">
              <a:solidFill>
                <a:srgbClr val="3A6A5D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5574" y="1400175"/>
            <a:ext cx="4601497" cy="389644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04400" y="2553062"/>
            <a:ext cx="569642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>Zdravá krajina Plzeňského kraje</a:t>
            </a:r>
          </a:p>
          <a:p>
            <a:pPr algn="ctr">
              <a:defRPr/>
            </a:pPr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dirty="0" smtClean="0">
                <a:solidFill>
                  <a:schemeClr val="accent6">
                    <a:lumMod val="75000"/>
                  </a:schemeClr>
                </a:solidFill>
                <a:hlinkClick r:id="rId4"/>
              </a:rPr>
              <a:t>https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  <a:hlinkClick r:id="rId4"/>
              </a:rPr>
              <a:t>://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  <a:hlinkClick r:id="rId4"/>
              </a:rPr>
              <a:t>www.zdravakrajinapk.cz/priklady-dobre-praxe</a:t>
            </a:r>
            <a:endParaRPr lang="cs-CZ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dirty="0">
              <a:solidFill>
                <a:srgbClr val="3A6A5D"/>
              </a:solidFill>
            </a:endParaRPr>
          </a:p>
          <a:p>
            <a:pPr>
              <a:defRPr/>
            </a:pPr>
            <a:endParaRPr lang="cs-CZ" dirty="0" smtClean="0">
              <a:solidFill>
                <a:srgbClr val="3A6A5D"/>
              </a:solidFill>
            </a:endParaRPr>
          </a:p>
          <a:p>
            <a:pPr>
              <a:defRPr/>
            </a:pPr>
            <a:endParaRPr lang="cs-CZ" dirty="0" smtClean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3A6A5D"/>
              </a:solidFill>
            </a:endParaRPr>
          </a:p>
          <a:p>
            <a:pPr>
              <a:defRPr/>
            </a:pPr>
            <a:endParaRPr lang="cs-CZ" b="1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     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067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8666514" y="6408000"/>
            <a:ext cx="16834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9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1842013" y="6408000"/>
            <a:ext cx="33650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Příklady dobré praxe – OPŽP 2014 – 2020 – „vodní prvky</a:t>
            </a:r>
            <a:r>
              <a:rPr lang="cs-CZ" sz="900" b="1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cs-CZ" sz="900" dirty="0">
              <a:solidFill>
                <a:srgbClr val="84BF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152651" y="1455916"/>
            <a:ext cx="7480877" cy="43333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dirty="0" smtClean="0">
              <a:solidFill>
                <a:srgbClr val="006047"/>
              </a:solidFill>
            </a:endParaRPr>
          </a:p>
          <a:p>
            <a:pPr marL="0" indent="0" algn="ctr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1524000" y="209998"/>
            <a:ext cx="914400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3600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Nádrž - Nemanice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220" y="957943"/>
            <a:ext cx="7965560" cy="494660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121" y="957943"/>
            <a:ext cx="7975758" cy="494660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741714"/>
            <a:ext cx="9144000" cy="345730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20069"/>
            <a:ext cx="9144000" cy="462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2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8666514" y="6408000"/>
            <a:ext cx="16834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9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1842013" y="6408000"/>
            <a:ext cx="33650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Příklady dobré praxe – OPŽP 2014 – 2020 – „vodní prvky</a:t>
            </a:r>
            <a:r>
              <a:rPr lang="cs-CZ" sz="900" b="1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cs-CZ" sz="900" dirty="0">
              <a:solidFill>
                <a:srgbClr val="84BF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152651" y="1455916"/>
            <a:ext cx="7480877" cy="43333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dirty="0" smtClean="0">
              <a:solidFill>
                <a:srgbClr val="006047"/>
              </a:solidFill>
            </a:endParaRPr>
          </a:p>
          <a:p>
            <a:pPr marL="0" indent="0" algn="ctr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1524000" y="209998"/>
            <a:ext cx="914400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3600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RVT – Lichovský potok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212" y="1081761"/>
            <a:ext cx="7393577" cy="457607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212" y="1081762"/>
            <a:ext cx="7393577" cy="458780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118" y="856328"/>
            <a:ext cx="7695762" cy="513050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1747" y="856328"/>
            <a:ext cx="8128504" cy="513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8666514" y="6408000"/>
            <a:ext cx="16834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9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1842013" y="6408000"/>
            <a:ext cx="332975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Příklady dobré praxe – OPŽP 2014 – 2020 – „vodní </a:t>
            </a:r>
            <a:r>
              <a:rPr lang="cs-CZ" sz="900" b="1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prvky“</a:t>
            </a:r>
            <a:endParaRPr lang="cs-CZ" sz="900" dirty="0">
              <a:solidFill>
                <a:srgbClr val="84BF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152651" y="1455916"/>
            <a:ext cx="7480877" cy="43333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dirty="0" smtClean="0">
              <a:solidFill>
                <a:srgbClr val="006047"/>
              </a:solidFill>
            </a:endParaRPr>
          </a:p>
          <a:p>
            <a:pPr marL="0" indent="0" algn="ctr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1524000" y="209998"/>
            <a:ext cx="914400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3600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RVT – Dlouhý Újezd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735" y="1098210"/>
            <a:ext cx="7794530" cy="480430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735" y="1098211"/>
            <a:ext cx="7847330" cy="48167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150" y="1098210"/>
            <a:ext cx="8168640" cy="490254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150" y="989239"/>
            <a:ext cx="8168640" cy="51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8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8666514" y="6408000"/>
            <a:ext cx="16834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9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1842013" y="6408000"/>
            <a:ext cx="33650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Příklady dobré praxe – OPŽP 2014 – 2020 – „vodní prvky</a:t>
            </a:r>
            <a:r>
              <a:rPr lang="cs-CZ" sz="900" b="1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cs-CZ" sz="900" dirty="0">
              <a:solidFill>
                <a:srgbClr val="84BF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152651" y="1455916"/>
            <a:ext cx="7480877" cy="43333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dirty="0" smtClean="0">
              <a:solidFill>
                <a:srgbClr val="006047"/>
              </a:solidFill>
            </a:endParaRPr>
          </a:p>
          <a:p>
            <a:pPr marL="0" indent="0" algn="ctr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1524000" y="209998"/>
            <a:ext cx="914400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3600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RVT – Nečtiny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937" y="1001232"/>
            <a:ext cx="7646126" cy="509741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2" r="-456"/>
          <a:stretch/>
        </p:blipFill>
        <p:spPr>
          <a:xfrm>
            <a:off x="2272937" y="1001232"/>
            <a:ext cx="7646126" cy="509741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937" y="1005736"/>
            <a:ext cx="7646126" cy="509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6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308" y="1455917"/>
            <a:ext cx="7419703" cy="462304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307" y="1436891"/>
            <a:ext cx="7419703" cy="4642071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8666514" y="6408000"/>
            <a:ext cx="16834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9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6146" y="1436890"/>
            <a:ext cx="7514022" cy="472944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1842013" y="6408000"/>
            <a:ext cx="33970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Příklady dobré praxe – OPŽP 2014 – 2020 – „vodní prvky</a:t>
            </a:r>
            <a:r>
              <a:rPr lang="cs-CZ" sz="900" b="1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cs-CZ" sz="900" dirty="0">
              <a:solidFill>
                <a:srgbClr val="84BF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152651" y="1455916"/>
            <a:ext cx="7480877" cy="43333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dirty="0" smtClean="0">
              <a:solidFill>
                <a:srgbClr val="006047"/>
              </a:solidFill>
            </a:endParaRPr>
          </a:p>
          <a:p>
            <a:pPr marL="0" indent="0" algn="ctr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1524000" y="209998"/>
            <a:ext cx="914400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3600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RVT – Rakovský potok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506278" y="872695"/>
            <a:ext cx="2104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OPŽP 2007 - 2013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746"/>
          <a:stretch/>
        </p:blipFill>
        <p:spPr>
          <a:xfrm>
            <a:off x="2298784" y="1397808"/>
            <a:ext cx="7688746" cy="501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7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8666514" y="6408000"/>
            <a:ext cx="16834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9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1842013" y="6408000"/>
            <a:ext cx="333296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Příklady dobré praxe – OPŽP 2014 – 2020 – „vodní prvky</a:t>
            </a:r>
            <a:r>
              <a:rPr lang="cs-CZ" sz="900" b="1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152651" y="1455916"/>
            <a:ext cx="7480877" cy="43333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dirty="0" smtClean="0">
              <a:solidFill>
                <a:srgbClr val="006047"/>
              </a:solidFill>
            </a:endParaRPr>
          </a:p>
          <a:p>
            <a:pPr marL="0" indent="0" algn="ctr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1524000" y="209998"/>
            <a:ext cx="914400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3600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RVT – Rakovský potok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957" y="1187992"/>
            <a:ext cx="7393577" cy="491065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957" y="1100454"/>
            <a:ext cx="7485273" cy="499819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956" y="1127088"/>
            <a:ext cx="7485274" cy="497156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957" y="1100454"/>
            <a:ext cx="7497294" cy="49981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22325" y="1764093"/>
            <a:ext cx="5200139" cy="367091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37797" y="1715333"/>
            <a:ext cx="5200140" cy="376843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506278" y="731122"/>
            <a:ext cx="21041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OPŽP 2014 - 2020</a:t>
            </a:r>
          </a:p>
        </p:txBody>
      </p:sp>
    </p:spTree>
    <p:extLst>
      <p:ext uri="{BB962C8B-B14F-4D97-AF65-F5344CB8AC3E}">
        <p14:creationId xmlns:p14="http://schemas.microsoft.com/office/powerpoint/2010/main" val="202530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63" y="3257550"/>
            <a:ext cx="36099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ástupný symbol pro obsah 2"/>
          <p:cNvSpPr txBox="1">
            <a:spLocks/>
          </p:cNvSpPr>
          <p:nvPr/>
        </p:nvSpPr>
        <p:spPr>
          <a:xfrm>
            <a:off x="457200" y="1096963"/>
            <a:ext cx="8104188" cy="41052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 smtClean="0">
                <a:solidFill>
                  <a:srgbClr val="3A6A5D"/>
                </a:solidFill>
              </a:rPr>
              <a:t>likvidace mokřadů</a:t>
            </a:r>
          </a:p>
          <a:p>
            <a:r>
              <a:rPr lang="cs-CZ" altLang="cs-CZ" sz="2000" dirty="0" smtClean="0">
                <a:solidFill>
                  <a:srgbClr val="3A6A5D"/>
                </a:solidFill>
              </a:rPr>
              <a:t>regulace toků</a:t>
            </a:r>
          </a:p>
          <a:p>
            <a:r>
              <a:rPr lang="cs-CZ" altLang="cs-CZ" sz="2000" dirty="0" smtClean="0">
                <a:solidFill>
                  <a:srgbClr val="3A6A5D"/>
                </a:solidFill>
              </a:rPr>
              <a:t>odvodnění mokřadních luk</a:t>
            </a:r>
          </a:p>
          <a:p>
            <a:r>
              <a:rPr lang="cs-CZ" altLang="cs-CZ" sz="2000" dirty="0" smtClean="0">
                <a:solidFill>
                  <a:srgbClr val="3A6A5D"/>
                </a:solidFill>
              </a:rPr>
              <a:t>vznik velkých hospodářských celků</a:t>
            </a:r>
          </a:p>
          <a:p>
            <a:endParaRPr lang="cs-CZ" altLang="cs-CZ" dirty="0" smtClean="0"/>
          </a:p>
        </p:txBody>
      </p:sp>
      <p:sp>
        <p:nvSpPr>
          <p:cNvPr id="14" name="Nadpis 1"/>
          <p:cNvSpPr txBox="1">
            <a:spLocks/>
          </p:cNvSpPr>
          <p:nvPr/>
        </p:nvSpPr>
        <p:spPr bwMode="auto">
          <a:xfrm>
            <a:off x="0" y="184727"/>
            <a:ext cx="12191999" cy="93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46AD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 Unicode MS" panose="020B0604020202020204" pitchFamily="34" charset="-128"/>
              <a:buChar char="­"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 Unicode MS" panose="020B0604020202020204" pitchFamily="34" charset="-128"/>
              <a:buChar char="­"/>
              <a:defRPr sz="2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 Unicode MS" panose="020B0604020202020204" pitchFamily="34" charset="-128"/>
              <a:buChar char="­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 Unicode MS" panose="020B0604020202020204" pitchFamily="34" charset="-128"/>
              <a:buChar char="­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 Unicode MS" panose="020B0604020202020204" pitchFamily="34" charset="-128"/>
              <a:buChar char="­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 Unicode MS" panose="020B0604020202020204" pitchFamily="34" charset="-128"/>
              <a:buChar char="­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 Unicode MS" panose="020B0604020202020204" pitchFamily="34" charset="-128"/>
              <a:buChar char="­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 Unicode MS" panose="020B0604020202020204" pitchFamily="34" charset="-128"/>
              <a:buChar char="­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2800" b="1" dirty="0">
                <a:solidFill>
                  <a:srgbClr val="3A6A5D"/>
                </a:solidFill>
              </a:rPr>
              <a:t>„krajina bez vody“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4967" y="1348365"/>
            <a:ext cx="150495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320" y="2651742"/>
            <a:ext cx="2198688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7534" y="2272022"/>
            <a:ext cx="1652587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1267" y="3502642"/>
            <a:ext cx="1630363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9013" y="3121642"/>
            <a:ext cx="2994025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3279" y="375804"/>
            <a:ext cx="1800225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3A6A5D"/>
                </a:solidFill>
              </a:rPr>
              <a:t>OPŽP – ZMV – </a:t>
            </a:r>
            <a:r>
              <a:rPr lang="cs-CZ" dirty="0" err="1" smtClean="0">
                <a:solidFill>
                  <a:srgbClr val="3A6A5D"/>
                </a:solidFill>
              </a:rPr>
              <a:t>PrS</a:t>
            </a:r>
            <a:endParaRPr lang="cs-CZ" dirty="0">
              <a:solidFill>
                <a:srgbClr val="3A6A5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480" y="1418400"/>
            <a:ext cx="10972440" cy="4070500"/>
          </a:xfrm>
        </p:spPr>
        <p:txBody>
          <a:bodyPr/>
          <a:lstStyle/>
          <a:p>
            <a:pPr marL="0" indent="0" algn="ctr">
              <a:buNone/>
            </a:pPr>
            <a:r>
              <a:rPr lang="cs-CZ" sz="4000" dirty="0">
                <a:solidFill>
                  <a:srgbClr val="92D050"/>
                </a:solidFill>
                <a:hlinkClick r:id="rId2"/>
              </a:rPr>
              <a:t>https://</a:t>
            </a:r>
            <a:r>
              <a:rPr lang="cs-CZ" sz="4000" dirty="0" smtClean="0">
                <a:solidFill>
                  <a:srgbClr val="92D050"/>
                </a:solidFill>
                <a:hlinkClick r:id="rId2"/>
              </a:rPr>
              <a:t>dotace.nature.cz/opzp-v-prs-aopk-cr</a:t>
            </a:r>
            <a:endParaRPr lang="cs-CZ" sz="4000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dirty="0">
                <a:solidFill>
                  <a:srgbClr val="92D050"/>
                </a:solidFill>
              </a:rPr>
              <a:t>p</a:t>
            </a:r>
            <a:r>
              <a:rPr lang="cs-CZ" dirty="0" smtClean="0">
                <a:solidFill>
                  <a:srgbClr val="92D050"/>
                </a:solidFill>
              </a:rPr>
              <a:t>říručka</a:t>
            </a:r>
          </a:p>
          <a:p>
            <a:pPr>
              <a:buFontTx/>
              <a:buChar char="-"/>
            </a:pPr>
            <a:r>
              <a:rPr lang="cs-CZ" dirty="0">
                <a:solidFill>
                  <a:srgbClr val="92D050"/>
                </a:solidFill>
              </a:rPr>
              <a:t>m</a:t>
            </a:r>
            <a:r>
              <a:rPr lang="cs-CZ" dirty="0" smtClean="0">
                <a:solidFill>
                  <a:srgbClr val="92D050"/>
                </a:solidFill>
              </a:rPr>
              <a:t>etodiky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rgbClr val="92D050"/>
                </a:solidFill>
              </a:rPr>
              <a:t>vzory</a:t>
            </a:r>
            <a:endParaRPr lang="cs-CZ" dirty="0">
              <a:solidFill>
                <a:srgbClr val="92D05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50000" t="7778" r="7250" b="3333"/>
          <a:stretch/>
        </p:blipFill>
        <p:spPr>
          <a:xfrm>
            <a:off x="5549900" y="2153544"/>
            <a:ext cx="5473220" cy="384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6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Obrázek 3" descr="Obsah obrázku objekt, hodiny, podepsat, červená&#10;&#10;Popis byl vytvořen automaticky"/>
          <p:cNvPicPr/>
          <p:nvPr/>
        </p:nvPicPr>
        <p:blipFill>
          <a:blip r:embed="rId3"/>
          <a:stretch/>
        </p:blipFill>
        <p:spPr>
          <a:xfrm>
            <a:off x="1194839" y="2108519"/>
            <a:ext cx="9800639" cy="1318679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2"/>
          <p:cNvSpPr txBox="1">
            <a:spLocks/>
          </p:cNvSpPr>
          <p:nvPr/>
        </p:nvSpPr>
        <p:spPr>
          <a:xfrm>
            <a:off x="614469" y="858142"/>
            <a:ext cx="8104187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 smtClean="0">
                <a:solidFill>
                  <a:srgbClr val="3A6A5D"/>
                </a:solidFill>
              </a:rPr>
              <a:t>sucho</a:t>
            </a:r>
          </a:p>
          <a:p>
            <a:r>
              <a:rPr lang="cs-CZ" altLang="cs-CZ" sz="2000" dirty="0" smtClean="0">
                <a:solidFill>
                  <a:srgbClr val="3A6A5D"/>
                </a:solidFill>
              </a:rPr>
              <a:t>povodně</a:t>
            </a:r>
          </a:p>
          <a:p>
            <a:r>
              <a:rPr lang="cs-CZ" altLang="cs-CZ" sz="2000" dirty="0" smtClean="0">
                <a:solidFill>
                  <a:srgbClr val="3A6A5D"/>
                </a:solidFill>
              </a:rPr>
              <a:t>prostor pro život mnoha organismů</a:t>
            </a:r>
          </a:p>
          <a:p>
            <a:r>
              <a:rPr lang="cs-CZ" altLang="cs-CZ" sz="2000" dirty="0" smtClean="0">
                <a:solidFill>
                  <a:srgbClr val="3A6A5D"/>
                </a:solidFill>
              </a:rPr>
              <a:t>Funkce estetická, hospodářská,</a:t>
            </a:r>
            <a:br>
              <a:rPr lang="cs-CZ" altLang="cs-CZ" sz="2000" dirty="0" smtClean="0">
                <a:solidFill>
                  <a:srgbClr val="3A6A5D"/>
                </a:solidFill>
              </a:rPr>
            </a:br>
            <a:r>
              <a:rPr lang="cs-CZ" altLang="cs-CZ" sz="2000" dirty="0" smtClean="0">
                <a:solidFill>
                  <a:srgbClr val="3A6A5D"/>
                </a:solidFill>
              </a:rPr>
              <a:t>rekreační, …</a:t>
            </a:r>
          </a:p>
        </p:txBody>
      </p:sp>
      <p:sp>
        <p:nvSpPr>
          <p:cNvPr id="21" name="Nadpis 1"/>
          <p:cNvSpPr txBox="1">
            <a:spLocks/>
          </p:cNvSpPr>
          <p:nvPr/>
        </p:nvSpPr>
        <p:spPr bwMode="auto">
          <a:xfrm>
            <a:off x="39329" y="139005"/>
            <a:ext cx="121920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46AD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 Unicode MS" panose="020B0604020202020204" pitchFamily="34" charset="-128"/>
              <a:buChar char="­"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 Unicode MS" panose="020B0604020202020204" pitchFamily="34" charset="-128"/>
              <a:buChar char="­"/>
              <a:defRPr sz="2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 Unicode MS" panose="020B0604020202020204" pitchFamily="34" charset="-128"/>
              <a:buChar char="­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 Unicode MS" panose="020B0604020202020204" pitchFamily="34" charset="-128"/>
              <a:buChar char="­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 Unicode MS" panose="020B0604020202020204" pitchFamily="34" charset="-128"/>
              <a:buChar char="­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 Unicode MS" panose="020B0604020202020204" pitchFamily="34" charset="-128"/>
              <a:buChar char="­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 Unicode MS" panose="020B0604020202020204" pitchFamily="34" charset="-128"/>
              <a:buChar char="­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 Unicode MS" panose="020B0604020202020204" pitchFamily="34" charset="-128"/>
              <a:buChar char="­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2800" b="1" dirty="0">
                <a:solidFill>
                  <a:srgbClr val="3A6A5D"/>
                </a:solidFill>
              </a:rPr>
              <a:t>Potřeba zadržení vody v krajině</a:t>
            </a:r>
          </a:p>
        </p:txBody>
      </p:sp>
      <p:pic>
        <p:nvPicPr>
          <p:cNvPr id="22" name="Picture 3" descr="C:\Users\zdenek.myslik\Desktop\Prezentace\Suchý Luńáky\PR_Lunaky_5_9_2015\DSC_184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25" y="2679725"/>
            <a:ext cx="5643204" cy="336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9654" y="2718595"/>
            <a:ext cx="4554568" cy="341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6013" y="2679725"/>
            <a:ext cx="4791075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7359" y="2664913"/>
            <a:ext cx="2862279" cy="19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350" y="1209866"/>
            <a:ext cx="3042257" cy="228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893" y="2780966"/>
            <a:ext cx="2708275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7335" y="3736474"/>
            <a:ext cx="2257704" cy="218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362" y="4014691"/>
            <a:ext cx="2778700" cy="208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3948" y="938574"/>
            <a:ext cx="4058965" cy="525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275" y="2679333"/>
            <a:ext cx="5559573" cy="369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2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57" y="2811860"/>
            <a:ext cx="4593321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468313" y="0"/>
            <a:ext cx="10522072" cy="14859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3600" dirty="0" smtClean="0">
                <a:solidFill>
                  <a:srgbClr val="3A6A5D"/>
                </a:solidFill>
              </a:rPr>
              <a:t>„</a:t>
            </a:r>
            <a:r>
              <a:rPr lang="cs-CZ" altLang="cs-CZ" sz="3600" b="1" dirty="0" smtClean="0">
                <a:solidFill>
                  <a:srgbClr val="3A6A5D"/>
                </a:solidFill>
              </a:rPr>
              <a:t>vodní prvky</a:t>
            </a:r>
            <a:r>
              <a:rPr lang="cs-CZ" altLang="cs-CZ" sz="3600" dirty="0" smtClean="0">
                <a:solidFill>
                  <a:srgbClr val="3A6A5D"/>
                </a:solidFill>
              </a:rPr>
              <a:t>“ </a:t>
            </a:r>
            <a:r>
              <a:rPr lang="cs-CZ" altLang="cs-CZ" sz="3600" dirty="0" err="1" smtClean="0">
                <a:solidFill>
                  <a:srgbClr val="3A6A5D"/>
                </a:solidFill>
              </a:rPr>
              <a:t>podpořitelné</a:t>
            </a:r>
            <a:r>
              <a:rPr lang="cs-CZ" altLang="cs-CZ" sz="3600" dirty="0" smtClean="0">
                <a:solidFill>
                  <a:srgbClr val="3A6A5D"/>
                </a:solidFill>
              </a:rPr>
              <a:t> z OPŽP (</a:t>
            </a:r>
            <a:r>
              <a:rPr lang="cs-CZ" altLang="cs-CZ" sz="3600" dirty="0" err="1" smtClean="0">
                <a:solidFill>
                  <a:srgbClr val="3A6A5D"/>
                </a:solidFill>
              </a:rPr>
              <a:t>PrS</a:t>
            </a:r>
            <a:r>
              <a:rPr lang="cs-CZ" altLang="cs-CZ" sz="3600" dirty="0" smtClean="0">
                <a:solidFill>
                  <a:srgbClr val="3A6A5D"/>
                </a:solidFill>
              </a:rPr>
              <a:t>-ZMV)</a:t>
            </a:r>
            <a:br>
              <a:rPr lang="cs-CZ" altLang="cs-CZ" sz="3600" dirty="0" smtClean="0">
                <a:solidFill>
                  <a:srgbClr val="3A6A5D"/>
                </a:solidFill>
              </a:rPr>
            </a:br>
            <a:r>
              <a:rPr lang="cs-CZ" altLang="cs-CZ" sz="1800" dirty="0" smtClean="0">
                <a:solidFill>
                  <a:srgbClr val="3A6A5D"/>
                </a:solidFill>
              </a:rPr>
              <a:t>(budování či obnova)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68313" y="1412875"/>
            <a:ext cx="10298155" cy="46704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>
                <a:solidFill>
                  <a:srgbClr val="3A6A5D"/>
                </a:solidFill>
              </a:rPr>
              <a:t>m</a:t>
            </a:r>
            <a:r>
              <a:rPr lang="cs-CZ" altLang="cs-CZ" sz="2000" dirty="0" smtClean="0">
                <a:solidFill>
                  <a:srgbClr val="3A6A5D"/>
                </a:solidFill>
              </a:rPr>
              <a:t>okřady + tůně</a:t>
            </a:r>
          </a:p>
          <a:p>
            <a:r>
              <a:rPr lang="cs-CZ" altLang="cs-CZ" sz="2000" dirty="0" smtClean="0">
                <a:solidFill>
                  <a:srgbClr val="3A6A5D"/>
                </a:solidFill>
              </a:rPr>
              <a:t>malé vodní nádrže </a:t>
            </a:r>
          </a:p>
          <a:p>
            <a:r>
              <a:rPr lang="cs-CZ" altLang="cs-CZ" sz="2000" dirty="0" smtClean="0">
                <a:solidFill>
                  <a:srgbClr val="3A6A5D"/>
                </a:solidFill>
              </a:rPr>
              <a:t>revitalizace a </a:t>
            </a:r>
            <a:r>
              <a:rPr lang="cs-CZ" altLang="cs-CZ" sz="2000" dirty="0" err="1" smtClean="0">
                <a:solidFill>
                  <a:srgbClr val="3A6A5D"/>
                </a:solidFill>
              </a:rPr>
              <a:t>renaturace</a:t>
            </a:r>
            <a:r>
              <a:rPr lang="cs-CZ" altLang="cs-CZ" sz="2000" dirty="0" smtClean="0">
                <a:solidFill>
                  <a:srgbClr val="3A6A5D"/>
                </a:solidFill>
              </a:rPr>
              <a:t> toků, rušení odvodnění</a:t>
            </a:r>
          </a:p>
          <a:p>
            <a:endParaRPr lang="cs-CZ" altLang="cs-CZ" sz="2000" dirty="0" smtClean="0">
              <a:solidFill>
                <a:srgbClr val="3A6A5D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997" y="2695972"/>
            <a:ext cx="5626161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695972"/>
            <a:ext cx="6043736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997" y="2664562"/>
            <a:ext cx="6513782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aoblený obdélník 7"/>
          <p:cNvSpPr/>
          <p:nvPr/>
        </p:nvSpPr>
        <p:spPr>
          <a:xfrm>
            <a:off x="332819" y="1342288"/>
            <a:ext cx="6179230" cy="1248228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6882173" y="1634097"/>
            <a:ext cx="3191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6">
                    <a:lumMod val="75000"/>
                  </a:schemeClr>
                </a:solidFill>
              </a:rPr>
              <a:t>KOMBINACE</a:t>
            </a:r>
            <a:endParaRPr lang="cs-CZ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3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0" y="1"/>
            <a:ext cx="12191999" cy="111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3600" b="1" dirty="0">
                <a:solidFill>
                  <a:srgbClr val="3A6A5D"/>
                </a:solidFill>
              </a:rPr>
              <a:t>m</a:t>
            </a:r>
            <a:r>
              <a:rPr lang="cs-CZ" altLang="cs-CZ" sz="3600" b="1" dirty="0" smtClean="0">
                <a:solidFill>
                  <a:srgbClr val="3A6A5D"/>
                </a:solidFill>
              </a:rPr>
              <a:t>okřady a tůně</a:t>
            </a:r>
            <a:r>
              <a:rPr lang="cs-CZ" altLang="cs-CZ" sz="3600" dirty="0" smtClean="0">
                <a:solidFill>
                  <a:srgbClr val="3A6A5D"/>
                </a:solidFill>
              </a:rPr>
              <a:t/>
            </a:r>
            <a:br>
              <a:rPr lang="cs-CZ" altLang="cs-CZ" sz="3600" dirty="0" smtClean="0">
                <a:solidFill>
                  <a:srgbClr val="3A6A5D"/>
                </a:solidFill>
              </a:rPr>
            </a:br>
            <a:endParaRPr lang="cs-CZ" altLang="cs-CZ" sz="1800" dirty="0" smtClean="0">
              <a:solidFill>
                <a:srgbClr val="3A6A5D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430" y="3035979"/>
            <a:ext cx="5138283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3371" y="3035981"/>
            <a:ext cx="5065486" cy="296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667431" y="1117600"/>
            <a:ext cx="513828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3A6A5D"/>
                </a:solidFill>
              </a:rPr>
              <a:t>vysoká hladina spodní vody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3A6A5D"/>
                </a:solidFill>
              </a:rPr>
              <a:t>přechod ze souše do </a:t>
            </a:r>
            <a:r>
              <a:rPr lang="cs-CZ" dirty="0" smtClean="0">
                <a:solidFill>
                  <a:srgbClr val="3A6A5D"/>
                </a:solidFill>
              </a:rPr>
              <a:t>vody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3A6A5D"/>
                </a:solidFill>
              </a:rPr>
              <a:t>zásobárna vody v </a:t>
            </a:r>
            <a:r>
              <a:rPr lang="cs-CZ" dirty="0" smtClean="0">
                <a:solidFill>
                  <a:srgbClr val="3A6A5D"/>
                </a:solidFill>
              </a:rPr>
              <a:t>krajině - </a:t>
            </a:r>
            <a:r>
              <a:rPr lang="cs-CZ" b="1" dirty="0" smtClean="0">
                <a:solidFill>
                  <a:srgbClr val="3A6A5D"/>
                </a:solidFill>
              </a:rPr>
              <a:t>funkce </a:t>
            </a:r>
            <a:r>
              <a:rPr lang="cs-CZ" b="1" dirty="0">
                <a:solidFill>
                  <a:srgbClr val="3A6A5D"/>
                </a:solidFill>
              </a:rPr>
              <a:t>„houby“ </a:t>
            </a:r>
            <a:endParaRPr lang="cs-CZ" b="1" dirty="0" smtClean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3A6A5D"/>
                </a:solidFill>
              </a:rPr>
              <a:t>zamezit odtoku vody </a:t>
            </a:r>
            <a:r>
              <a:rPr lang="cs-CZ" dirty="0" smtClean="0">
                <a:solidFill>
                  <a:srgbClr val="3A6A5D"/>
                </a:solidFill>
              </a:rPr>
              <a:t>(</a:t>
            </a:r>
            <a:r>
              <a:rPr lang="cs-CZ" dirty="0">
                <a:solidFill>
                  <a:srgbClr val="3A6A5D"/>
                </a:solidFill>
              </a:rPr>
              <a:t>utěsnění, přehrážky, …)</a:t>
            </a:r>
          </a:p>
          <a:p>
            <a:pPr>
              <a:defRPr/>
            </a:pPr>
            <a:endParaRPr lang="cs-CZ" b="1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     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6473144" y="1117600"/>
            <a:ext cx="50657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3A6A5D"/>
                </a:solidFill>
              </a:rPr>
              <a:t>terénní </a:t>
            </a:r>
            <a:r>
              <a:rPr lang="cs-CZ" dirty="0" smtClean="0">
                <a:solidFill>
                  <a:srgbClr val="3A6A5D"/>
                </a:solidFill>
              </a:rPr>
              <a:t>deprese bez </a:t>
            </a:r>
            <a:r>
              <a:rPr lang="cs-CZ" dirty="0">
                <a:solidFill>
                  <a:srgbClr val="3A6A5D"/>
                </a:solidFill>
              </a:rPr>
              <a:t>technických </a:t>
            </a:r>
            <a:r>
              <a:rPr lang="cs-CZ" dirty="0" smtClean="0">
                <a:solidFill>
                  <a:srgbClr val="3A6A5D"/>
                </a:solidFill>
              </a:rPr>
              <a:t>objektů</a:t>
            </a:r>
            <a:endParaRPr lang="cs-CZ" dirty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3A6A5D"/>
                </a:solidFill>
              </a:rPr>
              <a:t>volná vodní hladina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rgbClr val="3A6A5D"/>
                </a:solidFill>
              </a:rPr>
              <a:t>biotop pro obojživelníky, hmyz,…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3A6A5D"/>
                </a:solidFill>
              </a:rPr>
              <a:t>bez rybí obsádky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rgbClr val="3A6A5D"/>
                </a:solidFill>
              </a:rPr>
              <a:t>„</a:t>
            </a:r>
            <a:r>
              <a:rPr lang="cs-CZ" dirty="0">
                <a:solidFill>
                  <a:srgbClr val="3A6A5D"/>
                </a:solidFill>
              </a:rPr>
              <a:t>standard AOPK</a:t>
            </a:r>
            <a:r>
              <a:rPr lang="cs-CZ" dirty="0" smtClean="0">
                <a:solidFill>
                  <a:srgbClr val="3A6A5D"/>
                </a:solidFill>
              </a:rPr>
              <a:t>“ = parametry</a:t>
            </a:r>
            <a:endParaRPr lang="cs-CZ" dirty="0">
              <a:solidFill>
                <a:srgbClr val="3A6A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42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12191999" cy="11466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3600" b="1" dirty="0">
                <a:solidFill>
                  <a:srgbClr val="3A6A5D"/>
                </a:solidFill>
              </a:rPr>
              <a:t>m</a:t>
            </a:r>
            <a:r>
              <a:rPr lang="cs-CZ" altLang="cs-CZ" sz="3600" b="1" dirty="0" smtClean="0">
                <a:solidFill>
                  <a:srgbClr val="3A6A5D"/>
                </a:solidFill>
              </a:rPr>
              <a:t>okřady a tůně</a:t>
            </a:r>
            <a:br>
              <a:rPr lang="cs-CZ" altLang="cs-CZ" sz="3600" b="1" dirty="0" smtClean="0">
                <a:solidFill>
                  <a:srgbClr val="3A6A5D"/>
                </a:solidFill>
              </a:rPr>
            </a:br>
            <a:r>
              <a:rPr lang="cs-CZ" altLang="cs-CZ" sz="3600" dirty="0" smtClean="0">
                <a:solidFill>
                  <a:srgbClr val="3A6A5D"/>
                </a:solidFill>
              </a:rPr>
              <a:t/>
            </a:r>
            <a:br>
              <a:rPr lang="cs-CZ" altLang="cs-CZ" sz="3600" dirty="0" smtClean="0">
                <a:solidFill>
                  <a:srgbClr val="3A6A5D"/>
                </a:solidFill>
              </a:rPr>
            </a:br>
            <a:endParaRPr lang="cs-CZ" altLang="cs-CZ" sz="1800" dirty="0" smtClean="0">
              <a:solidFill>
                <a:srgbClr val="3A6A5D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67431" y="1117600"/>
            <a:ext cx="42238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b="1" dirty="0" smtClean="0">
                <a:solidFill>
                  <a:srgbClr val="3A6A5D"/>
                </a:solidFill>
              </a:rPr>
              <a:t>SC 1.3 </a:t>
            </a:r>
            <a:r>
              <a:rPr lang="cs-CZ" dirty="0" smtClean="0">
                <a:solidFill>
                  <a:srgbClr val="3A6A5D"/>
                </a:solidFill>
              </a:rPr>
              <a:t>(„klima“) + </a:t>
            </a:r>
            <a:r>
              <a:rPr lang="cs-CZ" b="1" dirty="0" smtClean="0">
                <a:solidFill>
                  <a:srgbClr val="3A6A5D"/>
                </a:solidFill>
              </a:rPr>
              <a:t>SC 1.6</a:t>
            </a:r>
            <a:r>
              <a:rPr lang="cs-CZ" dirty="0" smtClean="0">
                <a:solidFill>
                  <a:srgbClr val="3A6A5D"/>
                </a:solidFill>
              </a:rPr>
              <a:t> („příroda“) </a:t>
            </a:r>
            <a:endParaRPr lang="cs-CZ" b="1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     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053718" y="1146629"/>
            <a:ext cx="42238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u="sng" dirty="0" smtClean="0">
                <a:solidFill>
                  <a:srgbClr val="3A6A5D"/>
                </a:solidFill>
              </a:rPr>
              <a:t>100 % dotace </a:t>
            </a:r>
            <a:r>
              <a:rPr lang="cs-CZ" dirty="0" smtClean="0">
                <a:solidFill>
                  <a:srgbClr val="3A6A5D"/>
                </a:solidFill>
              </a:rPr>
              <a:t>(dle NOO MŽP)</a:t>
            </a:r>
            <a:endParaRPr lang="cs-CZ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46AD"/>
              </a:solidFill>
            </a:endParaRPr>
          </a:p>
          <a:p>
            <a:pPr marL="2571750" lvl="5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     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</p:txBody>
      </p:sp>
      <p:sp>
        <p:nvSpPr>
          <p:cNvPr id="2" name="Šipka doprava 1"/>
          <p:cNvSpPr/>
          <p:nvPr/>
        </p:nvSpPr>
        <p:spPr>
          <a:xfrm>
            <a:off x="5116174" y="1248230"/>
            <a:ext cx="1712685" cy="18868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aoblený obdélník 13"/>
          <p:cNvSpPr/>
          <p:nvPr/>
        </p:nvSpPr>
        <p:spPr>
          <a:xfrm>
            <a:off x="6953932" y="2403618"/>
            <a:ext cx="725714" cy="3483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aoblený obdélník 14"/>
          <p:cNvSpPr/>
          <p:nvPr/>
        </p:nvSpPr>
        <p:spPr>
          <a:xfrm>
            <a:off x="320452" y="5155580"/>
            <a:ext cx="7871047" cy="3483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r="4611"/>
          <a:stretch/>
        </p:blipFill>
        <p:spPr>
          <a:xfrm>
            <a:off x="409612" y="1701800"/>
            <a:ext cx="11367222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7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0" y="1"/>
            <a:ext cx="12191999" cy="10022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3600" b="1" dirty="0">
                <a:solidFill>
                  <a:srgbClr val="3A6A5D"/>
                </a:solidFill>
              </a:rPr>
              <a:t>m</a:t>
            </a:r>
            <a:r>
              <a:rPr lang="cs-CZ" altLang="cs-CZ" sz="3600" b="1" dirty="0" smtClean="0">
                <a:solidFill>
                  <a:srgbClr val="3A6A5D"/>
                </a:solidFill>
              </a:rPr>
              <a:t>alé vodní nádrže (MVN)</a:t>
            </a:r>
            <a:r>
              <a:rPr lang="cs-CZ" altLang="cs-CZ" sz="3600" dirty="0" smtClean="0">
                <a:solidFill>
                  <a:srgbClr val="3A6A5D"/>
                </a:solidFill>
              </a:rPr>
              <a:t/>
            </a:r>
            <a:br>
              <a:rPr lang="cs-CZ" altLang="cs-CZ" sz="3600" dirty="0" smtClean="0">
                <a:solidFill>
                  <a:srgbClr val="3A6A5D"/>
                </a:solidFill>
              </a:rPr>
            </a:br>
            <a:endParaRPr lang="cs-CZ" altLang="cs-CZ" sz="1800" dirty="0" smtClean="0">
              <a:solidFill>
                <a:srgbClr val="3A6A5D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67431" y="1117600"/>
            <a:ext cx="6147026" cy="5747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3A6A5D"/>
                </a:solidFill>
              </a:rPr>
              <a:t>t</a:t>
            </a:r>
            <a:r>
              <a:rPr lang="cs-CZ" dirty="0" smtClean="0">
                <a:solidFill>
                  <a:srgbClr val="3A6A5D"/>
                </a:solidFill>
              </a:rPr>
              <a:t>echnické objekty (hráz, výpust, bezpečnostní přeliv)</a:t>
            </a:r>
            <a:endParaRPr lang="cs-CZ" dirty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3A6A5D"/>
                </a:solidFill>
              </a:rPr>
              <a:t>funkce – retenční, podpora biodiverzity, rekreační, …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rgbClr val="3A6A5D"/>
                </a:solidFill>
              </a:rPr>
              <a:t>biotop pro organismy (nejen pro ryby)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rgbClr val="3A6A5D"/>
                </a:solidFill>
              </a:rPr>
              <a:t>přírodní charakter:</a:t>
            </a:r>
            <a:br>
              <a:rPr lang="cs-CZ" dirty="0" smtClean="0">
                <a:solidFill>
                  <a:srgbClr val="3A6A5D"/>
                </a:solidFill>
              </a:rPr>
            </a:br>
            <a:r>
              <a:rPr lang="cs-CZ" dirty="0" smtClean="0">
                <a:solidFill>
                  <a:srgbClr val="3A6A5D"/>
                </a:solidFill>
              </a:rPr>
              <a:t>- </a:t>
            </a:r>
            <a:r>
              <a:rPr lang="cs-CZ" dirty="0">
                <a:solidFill>
                  <a:srgbClr val="3A6A5D"/>
                </a:solidFill>
              </a:rPr>
              <a:t>„standard AOPK“ = </a:t>
            </a:r>
            <a:r>
              <a:rPr lang="cs-CZ" dirty="0" smtClean="0">
                <a:solidFill>
                  <a:srgbClr val="3A6A5D"/>
                </a:solidFill>
              </a:rPr>
              <a:t>parametry</a:t>
            </a:r>
            <a:br>
              <a:rPr lang="cs-CZ" dirty="0" smtClean="0">
                <a:solidFill>
                  <a:srgbClr val="3A6A5D"/>
                </a:solidFill>
              </a:rPr>
            </a:br>
            <a:r>
              <a:rPr lang="cs-CZ" dirty="0" smtClean="0">
                <a:solidFill>
                  <a:srgbClr val="3A6A5D"/>
                </a:solidFill>
              </a:rPr>
              <a:t>- litorální pásmo (cca 20%)</a:t>
            </a:r>
            <a:br>
              <a:rPr lang="cs-CZ" dirty="0" smtClean="0">
                <a:solidFill>
                  <a:srgbClr val="3A6A5D"/>
                </a:solidFill>
              </a:rPr>
            </a:br>
            <a:r>
              <a:rPr lang="cs-CZ" dirty="0" smtClean="0">
                <a:solidFill>
                  <a:srgbClr val="3A6A5D"/>
                </a:solidFill>
              </a:rPr>
              <a:t>- kvalita vody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rgbClr val="3A6A5D"/>
                </a:solidFill>
              </a:rPr>
              <a:t>„hospodářská funkce“ – max. „extenzivní“ rybí obsádka</a:t>
            </a:r>
          </a:p>
          <a:p>
            <a:pPr algn="ctr">
              <a:defRPr/>
            </a:pPr>
            <a:endParaRPr lang="cs-CZ" dirty="0">
              <a:solidFill>
                <a:srgbClr val="3A6A5D"/>
              </a:solidFill>
            </a:endParaRPr>
          </a:p>
          <a:p>
            <a:pPr algn="ctr">
              <a:defRPr/>
            </a:pPr>
            <a:r>
              <a:rPr lang="cs-CZ" dirty="0" smtClean="0">
                <a:solidFill>
                  <a:srgbClr val="006600"/>
                </a:solidFill>
              </a:rPr>
              <a:t>!!! </a:t>
            </a:r>
            <a:r>
              <a:rPr lang="cs-CZ" dirty="0" smtClean="0">
                <a:solidFill>
                  <a:srgbClr val="FF0000"/>
                </a:solidFill>
              </a:rPr>
              <a:t>zemědělec</a:t>
            </a:r>
            <a:r>
              <a:rPr lang="cs-CZ" dirty="0" smtClean="0">
                <a:solidFill>
                  <a:srgbClr val="006600"/>
                </a:solidFill>
              </a:rPr>
              <a:t> vs. </a:t>
            </a:r>
            <a:r>
              <a:rPr lang="cs-CZ" dirty="0" smtClean="0">
                <a:solidFill>
                  <a:srgbClr val="FF0000"/>
                </a:solidFill>
              </a:rPr>
              <a:t>veřejná podpora </a:t>
            </a:r>
            <a:r>
              <a:rPr lang="cs-CZ" dirty="0" smtClean="0">
                <a:solidFill>
                  <a:srgbClr val="006600"/>
                </a:solidFill>
              </a:rPr>
              <a:t>!!!</a:t>
            </a:r>
          </a:p>
          <a:p>
            <a:pPr algn="ctr">
              <a:defRPr/>
            </a:pPr>
            <a:r>
              <a:rPr lang="cs-CZ" dirty="0" smtClean="0">
                <a:solidFill>
                  <a:srgbClr val="3A6A5D"/>
                </a:solidFill>
              </a:rPr>
              <a:t/>
            </a:r>
            <a:br>
              <a:rPr lang="cs-CZ" dirty="0" smtClean="0">
                <a:solidFill>
                  <a:srgbClr val="3A6A5D"/>
                </a:solidFill>
              </a:rPr>
            </a:br>
            <a:r>
              <a:rPr lang="cs-CZ" b="1" dirty="0" smtClean="0">
                <a:solidFill>
                  <a:srgbClr val="3A6A5D"/>
                </a:solidFill>
              </a:rPr>
              <a:t>„</a:t>
            </a:r>
            <a:r>
              <a:rPr lang="cs-CZ" b="1" dirty="0" err="1" smtClean="0">
                <a:solidFill>
                  <a:srgbClr val="3A6A5D"/>
                </a:solidFill>
              </a:rPr>
              <a:t>vodoprávka</a:t>
            </a:r>
            <a:r>
              <a:rPr lang="cs-CZ" b="1" dirty="0" smtClean="0">
                <a:solidFill>
                  <a:srgbClr val="3A6A5D"/>
                </a:solidFill>
              </a:rPr>
              <a:t>“ =  bez účelu chovu ryb</a:t>
            </a:r>
          </a:p>
          <a:p>
            <a:pPr>
              <a:defRPr/>
            </a:pPr>
            <a:endParaRPr lang="cs-CZ" dirty="0" smtClean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u="sng" dirty="0" smtClean="0">
                <a:solidFill>
                  <a:srgbClr val="3A6A5D"/>
                </a:solidFill>
              </a:rPr>
              <a:t>!!! Obnova MVN z OPŽP (ZMV) pouze „</a:t>
            </a:r>
            <a:r>
              <a:rPr lang="cs-CZ" u="sng" dirty="0" smtClean="0">
                <a:solidFill>
                  <a:srgbClr val="FF0000"/>
                </a:solidFill>
              </a:rPr>
              <a:t>komplexní</a:t>
            </a:r>
            <a:r>
              <a:rPr lang="cs-CZ" u="sng" dirty="0" smtClean="0">
                <a:solidFill>
                  <a:srgbClr val="3A6A5D"/>
                </a:solidFill>
              </a:rPr>
              <a:t>“</a:t>
            </a:r>
            <a:endParaRPr lang="cs-CZ" dirty="0" smtClean="0">
              <a:solidFill>
                <a:srgbClr val="3A6A5D"/>
              </a:solidFill>
            </a:endParaRPr>
          </a:p>
          <a:p>
            <a:pPr>
              <a:defRPr/>
            </a:pPr>
            <a:r>
              <a:rPr lang="cs-CZ" dirty="0">
                <a:solidFill>
                  <a:srgbClr val="3A6A5D"/>
                </a:solidFill>
              </a:rPr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                </a:t>
            </a:r>
            <a:r>
              <a:rPr lang="cs-CZ" dirty="0" smtClean="0">
                <a:solidFill>
                  <a:srgbClr val="006600"/>
                </a:solidFill>
              </a:rPr>
              <a:t>opravy </a:t>
            </a:r>
            <a:r>
              <a:rPr lang="cs-CZ" dirty="0" err="1" smtClean="0">
                <a:solidFill>
                  <a:srgbClr val="006600"/>
                </a:solidFill>
              </a:rPr>
              <a:t>tech</a:t>
            </a:r>
            <a:r>
              <a:rPr lang="cs-CZ" dirty="0" smtClean="0">
                <a:solidFill>
                  <a:srgbClr val="006600"/>
                </a:solidFill>
              </a:rPr>
              <a:t>. objektů + odbahnění </a:t>
            </a:r>
            <a:endParaRPr lang="cs-CZ" dirty="0">
              <a:solidFill>
                <a:srgbClr val="006600"/>
              </a:solidFill>
            </a:endParaRPr>
          </a:p>
          <a:p>
            <a:pPr>
              <a:defRPr/>
            </a:pPr>
            <a:r>
              <a:rPr lang="cs-CZ" dirty="0"/>
              <a:t>     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4457" y="2655425"/>
            <a:ext cx="5109028" cy="339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4457" y="938269"/>
            <a:ext cx="2546780" cy="152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3754" y="938268"/>
            <a:ext cx="2309731" cy="15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aoblený obdélník 2"/>
          <p:cNvSpPr/>
          <p:nvPr/>
        </p:nvSpPr>
        <p:spPr>
          <a:xfrm>
            <a:off x="667431" y="3380922"/>
            <a:ext cx="6061843" cy="1550307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aoblený obdélník 15"/>
          <p:cNvSpPr/>
          <p:nvPr/>
        </p:nvSpPr>
        <p:spPr>
          <a:xfrm>
            <a:off x="667430" y="4931229"/>
            <a:ext cx="6061843" cy="1088571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 dolů 3"/>
          <p:cNvSpPr/>
          <p:nvPr/>
        </p:nvSpPr>
        <p:spPr>
          <a:xfrm>
            <a:off x="3171256" y="3820101"/>
            <a:ext cx="870857" cy="152401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                                     </a:t>
            </a:r>
            <a:endParaRPr lang="cs-CZ" dirty="0"/>
          </a:p>
        </p:txBody>
      </p:sp>
      <p:sp>
        <p:nvSpPr>
          <p:cNvPr id="17" name="Šipka dolů 16"/>
          <p:cNvSpPr/>
          <p:nvPr/>
        </p:nvSpPr>
        <p:spPr>
          <a:xfrm>
            <a:off x="3171255" y="5487488"/>
            <a:ext cx="870857" cy="152401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ů 10"/>
          <p:cNvSpPr/>
          <p:nvPr/>
        </p:nvSpPr>
        <p:spPr>
          <a:xfrm>
            <a:off x="3171256" y="4308901"/>
            <a:ext cx="870857" cy="152401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                                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387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4" grpId="0" animBg="1"/>
      <p:bldP spid="17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0" y="1"/>
            <a:ext cx="12191999" cy="111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3600" b="1" dirty="0">
                <a:solidFill>
                  <a:srgbClr val="3A6A5D"/>
                </a:solidFill>
              </a:rPr>
              <a:t>m</a:t>
            </a:r>
            <a:r>
              <a:rPr lang="cs-CZ" altLang="cs-CZ" sz="3600" b="1" dirty="0" smtClean="0">
                <a:solidFill>
                  <a:srgbClr val="3A6A5D"/>
                </a:solidFill>
              </a:rPr>
              <a:t>alé vodní nádrže (MVN)</a:t>
            </a:r>
            <a:r>
              <a:rPr lang="cs-CZ" altLang="cs-CZ" sz="3600" dirty="0" smtClean="0">
                <a:solidFill>
                  <a:srgbClr val="3A6A5D"/>
                </a:solidFill>
              </a:rPr>
              <a:t/>
            </a:r>
            <a:br>
              <a:rPr lang="cs-CZ" altLang="cs-CZ" sz="3600" dirty="0" smtClean="0">
                <a:solidFill>
                  <a:srgbClr val="3A6A5D"/>
                </a:solidFill>
              </a:rPr>
            </a:br>
            <a:endParaRPr lang="cs-CZ" altLang="cs-CZ" sz="1800" dirty="0" smtClean="0">
              <a:solidFill>
                <a:srgbClr val="3A6A5D"/>
              </a:solidFill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6729483" y="1834989"/>
            <a:ext cx="725714" cy="3483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aoblený obdélník 8"/>
          <p:cNvSpPr/>
          <p:nvPr/>
        </p:nvSpPr>
        <p:spPr>
          <a:xfrm>
            <a:off x="2260415" y="2446669"/>
            <a:ext cx="8296749" cy="52743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r="4791"/>
          <a:stretch/>
        </p:blipFill>
        <p:spPr>
          <a:xfrm>
            <a:off x="1616364" y="891561"/>
            <a:ext cx="8940800" cy="492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6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0" y="1"/>
            <a:ext cx="12191999" cy="111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3600" b="1" dirty="0">
                <a:solidFill>
                  <a:srgbClr val="3A6A5D"/>
                </a:solidFill>
              </a:rPr>
              <a:t>m</a:t>
            </a:r>
            <a:r>
              <a:rPr lang="cs-CZ" altLang="cs-CZ" sz="3600" b="1" dirty="0" smtClean="0">
                <a:solidFill>
                  <a:srgbClr val="3A6A5D"/>
                </a:solidFill>
              </a:rPr>
              <a:t>alé vodní nádrže (MVN)</a:t>
            </a:r>
            <a:r>
              <a:rPr lang="cs-CZ" altLang="cs-CZ" sz="3600" dirty="0" smtClean="0">
                <a:solidFill>
                  <a:srgbClr val="3A6A5D"/>
                </a:solidFill>
              </a:rPr>
              <a:t/>
            </a:r>
            <a:br>
              <a:rPr lang="cs-CZ" altLang="cs-CZ" sz="3600" dirty="0" smtClean="0">
                <a:solidFill>
                  <a:srgbClr val="3A6A5D"/>
                </a:solidFill>
              </a:rPr>
            </a:br>
            <a:endParaRPr lang="cs-CZ" altLang="cs-CZ" sz="1800" dirty="0" smtClean="0">
              <a:solidFill>
                <a:srgbClr val="3A6A5D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767994" y="1069643"/>
            <a:ext cx="284112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b="1" dirty="0" smtClean="0">
                <a:solidFill>
                  <a:srgbClr val="3A6A5D"/>
                </a:solidFill>
              </a:rPr>
              <a:t>SC 1.3 </a:t>
            </a:r>
            <a:r>
              <a:rPr lang="cs-CZ" dirty="0" smtClean="0">
                <a:solidFill>
                  <a:srgbClr val="3A6A5D"/>
                </a:solidFill>
              </a:rPr>
              <a:t>(„klima“)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 smtClean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 smtClean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 smtClean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b="1" dirty="0" smtClean="0">
                <a:solidFill>
                  <a:srgbClr val="3A6A5D"/>
                </a:solidFill>
              </a:rPr>
              <a:t>SC 1.6</a:t>
            </a:r>
            <a:r>
              <a:rPr lang="cs-CZ" dirty="0">
                <a:solidFill>
                  <a:srgbClr val="3A6A5D"/>
                </a:solidFill>
              </a:rPr>
              <a:t> </a:t>
            </a:r>
            <a:r>
              <a:rPr lang="cs-CZ" dirty="0" smtClean="0">
                <a:solidFill>
                  <a:srgbClr val="3A6A5D"/>
                </a:solidFill>
              </a:rPr>
              <a:t>(„ příroda“)</a:t>
            </a:r>
            <a:endParaRPr lang="cs-CZ" dirty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     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182304" y="925189"/>
            <a:ext cx="439275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u="sng" dirty="0" smtClean="0">
                <a:solidFill>
                  <a:srgbClr val="3A6A5D"/>
                </a:solidFill>
              </a:rPr>
              <a:t>60 % dotace </a:t>
            </a:r>
            <a:r>
              <a:rPr lang="cs-CZ" dirty="0" smtClean="0">
                <a:solidFill>
                  <a:srgbClr val="3A6A5D"/>
                </a:solidFill>
              </a:rPr>
              <a:t>(dle NOO MŽP)</a:t>
            </a:r>
          </a:p>
          <a:p>
            <a:pPr>
              <a:defRPr/>
            </a:pP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- „běžné“ nádrže (nejen) ve volné krajině</a:t>
            </a:r>
          </a:p>
          <a:p>
            <a:pPr>
              <a:defRPr/>
            </a:pPr>
            <a:endParaRPr lang="cs-CZ" dirty="0" smtClean="0">
              <a:solidFill>
                <a:srgbClr val="3A6A5D"/>
              </a:solidFill>
            </a:endParaRPr>
          </a:p>
          <a:p>
            <a:pPr>
              <a:defRPr/>
            </a:pPr>
            <a:endParaRPr lang="cs-CZ" dirty="0" smtClean="0">
              <a:solidFill>
                <a:srgbClr val="3A6A5D"/>
              </a:solidFill>
            </a:endParaRPr>
          </a:p>
          <a:p>
            <a:pPr>
              <a:defRPr/>
            </a:pPr>
            <a:endParaRPr lang="cs-CZ" dirty="0" smtClean="0">
              <a:solidFill>
                <a:srgbClr val="3A6A5D"/>
              </a:solidFill>
            </a:endParaRPr>
          </a:p>
          <a:p>
            <a:pPr>
              <a:defRPr/>
            </a:pPr>
            <a:endParaRPr lang="cs-CZ" dirty="0">
              <a:solidFill>
                <a:srgbClr val="3A6A5D"/>
              </a:solidFill>
            </a:endParaRPr>
          </a:p>
          <a:p>
            <a:pPr>
              <a:defRPr/>
            </a:pPr>
            <a:r>
              <a:rPr lang="cs-CZ" b="1" u="sng" dirty="0" smtClean="0">
                <a:solidFill>
                  <a:srgbClr val="3A6A5D"/>
                </a:solidFill>
              </a:rPr>
              <a:t>70 % dot</a:t>
            </a:r>
            <a:r>
              <a:rPr lang="cs-CZ" b="1" dirty="0" smtClean="0">
                <a:solidFill>
                  <a:srgbClr val="3A6A5D"/>
                </a:solidFill>
              </a:rPr>
              <a:t>ace </a:t>
            </a:r>
            <a:r>
              <a:rPr lang="cs-CZ" dirty="0" smtClean="0">
                <a:solidFill>
                  <a:srgbClr val="3A6A5D"/>
                </a:solidFill>
              </a:rPr>
              <a:t>(dle NOO MŽP)</a:t>
            </a:r>
          </a:p>
          <a:p>
            <a:pPr>
              <a:defRPr/>
            </a:pP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- plocha MVN celá v biocentru (ÚSES)</a:t>
            </a:r>
          </a:p>
          <a:p>
            <a:pPr>
              <a:defRPr/>
            </a:pPr>
            <a:endParaRPr lang="cs-CZ" dirty="0">
              <a:solidFill>
                <a:srgbClr val="3A6A5D"/>
              </a:solidFill>
            </a:endParaRPr>
          </a:p>
          <a:p>
            <a:pPr>
              <a:defRPr/>
            </a:pPr>
            <a:endParaRPr lang="cs-CZ" dirty="0" smtClean="0">
              <a:solidFill>
                <a:srgbClr val="3A6A5D"/>
              </a:solidFill>
            </a:endParaRPr>
          </a:p>
          <a:p>
            <a:pPr>
              <a:defRPr/>
            </a:pPr>
            <a:endParaRPr lang="cs-CZ" dirty="0">
              <a:solidFill>
                <a:srgbClr val="3A6A5D"/>
              </a:solidFill>
            </a:endParaRPr>
          </a:p>
          <a:p>
            <a:pPr>
              <a:defRPr/>
            </a:pPr>
            <a:endParaRPr lang="cs-CZ" dirty="0" smtClean="0">
              <a:solidFill>
                <a:srgbClr val="3A6A5D"/>
              </a:solidFill>
            </a:endParaRPr>
          </a:p>
          <a:p>
            <a:pPr>
              <a:defRPr/>
            </a:pPr>
            <a:endParaRPr lang="cs-CZ" dirty="0" smtClean="0">
              <a:solidFill>
                <a:srgbClr val="3A6A5D"/>
              </a:solidFill>
            </a:endParaRPr>
          </a:p>
          <a:p>
            <a:pPr>
              <a:defRPr/>
            </a:pPr>
            <a:r>
              <a:rPr lang="cs-CZ" b="1" u="sng" dirty="0" smtClean="0">
                <a:solidFill>
                  <a:srgbClr val="3A6A5D"/>
                </a:solidFill>
              </a:rPr>
              <a:t>85 </a:t>
            </a:r>
            <a:r>
              <a:rPr lang="cs-CZ" b="1" u="sng" dirty="0">
                <a:solidFill>
                  <a:srgbClr val="3A6A5D"/>
                </a:solidFill>
              </a:rPr>
              <a:t>% dotace </a:t>
            </a:r>
            <a:r>
              <a:rPr lang="cs-CZ" dirty="0">
                <a:solidFill>
                  <a:srgbClr val="3A6A5D"/>
                </a:solidFill>
              </a:rPr>
              <a:t>(dle NOO MŽP)</a:t>
            </a:r>
          </a:p>
          <a:p>
            <a:pPr>
              <a:defRPr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plocha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MVN 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v NP, CHKO, PR, EVL …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3A6A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46A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     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</p:txBody>
      </p:sp>
      <p:sp>
        <p:nvSpPr>
          <p:cNvPr id="20" name="Šipka doprava 19"/>
          <p:cNvSpPr/>
          <p:nvPr/>
        </p:nvSpPr>
        <p:spPr>
          <a:xfrm>
            <a:off x="4341181" y="1221597"/>
            <a:ext cx="2265877" cy="21658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 doprava 20"/>
          <p:cNvSpPr/>
          <p:nvPr/>
        </p:nvSpPr>
        <p:spPr>
          <a:xfrm>
            <a:off x="4514840" y="2840403"/>
            <a:ext cx="2265877" cy="21658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   </a:t>
            </a:r>
            <a:endParaRPr lang="cs-CZ" dirty="0"/>
          </a:p>
        </p:txBody>
      </p:sp>
      <p:sp>
        <p:nvSpPr>
          <p:cNvPr id="22" name="Šipka doprava 21"/>
          <p:cNvSpPr/>
          <p:nvPr/>
        </p:nvSpPr>
        <p:spPr>
          <a:xfrm rot="1578935">
            <a:off x="4443185" y="3831539"/>
            <a:ext cx="2414644" cy="21658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7330240" y="5108792"/>
            <a:ext cx="4124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2">
                    <a:lumMod val="75000"/>
                  </a:schemeClr>
                </a:solidFill>
              </a:rPr>
              <a:t>… </a:t>
            </a:r>
            <a:r>
              <a:rPr lang="cs-CZ" sz="1200" b="1" dirty="0">
                <a:solidFill>
                  <a:schemeClr val="bg2">
                    <a:lumMod val="75000"/>
                  </a:schemeClr>
                </a:solidFill>
              </a:rPr>
              <a:t>tvorba a obnova malých vodních nádrží realizovaných za účelem péče </a:t>
            </a:r>
            <a:r>
              <a:rPr lang="cs-CZ" sz="1200" b="1" dirty="0" smtClean="0">
                <a:solidFill>
                  <a:schemeClr val="bg2">
                    <a:lumMod val="75000"/>
                  </a:schemeClr>
                </a:solidFill>
              </a:rPr>
              <a:t>o vodní </a:t>
            </a:r>
            <a:r>
              <a:rPr lang="cs-CZ" sz="1200" b="1" dirty="0">
                <a:solidFill>
                  <a:schemeClr val="bg2">
                    <a:lumMod val="75000"/>
                  </a:schemeClr>
                </a:solidFill>
              </a:rPr>
              <a:t>ekosystémy, včetně tvorby či </a:t>
            </a:r>
            <a:r>
              <a:rPr lang="cs-CZ" sz="1200" b="1" dirty="0" smtClean="0">
                <a:solidFill>
                  <a:schemeClr val="bg2">
                    <a:lumMod val="75000"/>
                  </a:schemeClr>
                </a:solidFill>
              </a:rPr>
              <a:t>obnovy </a:t>
            </a:r>
            <a:r>
              <a:rPr lang="cs-CZ" sz="1200" b="1" dirty="0">
                <a:solidFill>
                  <a:schemeClr val="bg2">
                    <a:lumMod val="75000"/>
                  </a:schemeClr>
                </a:solidFill>
              </a:rPr>
              <a:t>přírodních stanovišť a stanovišť druhů s </a:t>
            </a:r>
            <a:r>
              <a:rPr lang="cs-CZ" sz="1200" b="1" dirty="0" smtClean="0">
                <a:solidFill>
                  <a:schemeClr val="bg2">
                    <a:lumMod val="75000"/>
                  </a:schemeClr>
                </a:solidFill>
              </a:rPr>
              <a:t>cílem zlepšení </a:t>
            </a:r>
            <a:r>
              <a:rPr lang="cs-CZ" sz="1200" b="1" dirty="0">
                <a:solidFill>
                  <a:schemeClr val="bg2">
                    <a:lumMod val="75000"/>
                  </a:schemeClr>
                </a:solidFill>
              </a:rPr>
              <a:t>či zajištění stavu předmětů ochrany chráněných území.</a:t>
            </a:r>
            <a:endParaRPr lang="cs-CZ" sz="1200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7360904" y="1563503"/>
            <a:ext cx="4204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2">
                    <a:lumMod val="75000"/>
                  </a:schemeClr>
                </a:solidFill>
              </a:rPr>
              <a:t>… zadržení </a:t>
            </a:r>
            <a:r>
              <a:rPr lang="cs-CZ" sz="1200" dirty="0">
                <a:solidFill>
                  <a:schemeClr val="bg2">
                    <a:lumMod val="75000"/>
                  </a:schemeClr>
                </a:solidFill>
              </a:rPr>
              <a:t>vody v krajině, jako prevence zmírnění dopadů změny klimatu včetně dlouhodobého sucha. Vodní plochy také mohou významně ovlivnit mikroklima a snižovat teplotu díky odpařování vody. </a:t>
            </a:r>
            <a:endParaRPr lang="cs-CZ" sz="12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7351177" y="3213374"/>
            <a:ext cx="4124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2">
                    <a:lumMod val="75000"/>
                  </a:schemeClr>
                </a:solidFill>
              </a:rPr>
              <a:t>… vytváření </a:t>
            </a:r>
            <a:r>
              <a:rPr lang="cs-CZ" sz="1200" dirty="0">
                <a:solidFill>
                  <a:schemeClr val="bg2">
                    <a:lumMod val="75000"/>
                  </a:schemeClr>
                </a:solidFill>
              </a:rPr>
              <a:t>a obnova přírodních stanovišť či stanovišť ohrožených druhů vázaných na malé vodní nádrže v biocentrech ÚSES, které neslouží k chovu ryb a vodní drůbeže nebo slouží jenom k takovému chovu ryb, který neoslabí její ekologické funkce. </a:t>
            </a:r>
            <a:endParaRPr lang="cs-CZ" sz="12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Zaoblený obdélník 1"/>
          <p:cNvSpPr/>
          <p:nvPr/>
        </p:nvSpPr>
        <p:spPr>
          <a:xfrm>
            <a:off x="7241310" y="5108792"/>
            <a:ext cx="4213462" cy="101566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92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2844</TotalTime>
  <Words>817</Words>
  <Application>Microsoft Office PowerPoint</Application>
  <PresentationFormat>Širokoúhlá obrazovka</PresentationFormat>
  <Paragraphs>253</Paragraphs>
  <Slides>21</Slides>
  <Notes>14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33" baseType="lpstr">
      <vt:lpstr>宋体</vt:lpstr>
      <vt:lpstr>Arial</vt:lpstr>
      <vt:lpstr>Arial Black</vt:lpstr>
      <vt:lpstr>Calibri</vt:lpstr>
      <vt:lpstr>DejaVu Sans</vt:lpstr>
      <vt:lpstr>Segoe UI</vt:lpstr>
      <vt:lpstr>Symbol</vt:lpstr>
      <vt:lpstr>Wingdings</vt:lpstr>
      <vt:lpstr>Office Theme</vt:lpstr>
      <vt:lpstr>Office Theme</vt:lpstr>
      <vt:lpstr>Office Theme</vt:lpstr>
      <vt:lpstr>List</vt:lpstr>
      <vt:lpstr>OPATŘENÍ VÁZANÁ NA VODU BUDOVÁNÍ A OBNOVA TŮNÍ, MOKŘADŮ A MALÝCH VODNÍCH NÁDRŽÍ, REVITALIZACE TOKŮ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OPŽP – ZMV – PrS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Jan Smucar</dc:creator>
  <dc:description/>
  <cp:lastModifiedBy>Martin Jiran</cp:lastModifiedBy>
  <cp:revision>287</cp:revision>
  <cp:lastPrinted>2022-08-22T08:48:19Z</cp:lastPrinted>
  <dcterms:created xsi:type="dcterms:W3CDTF">2020-01-30T14:26:49Z</dcterms:created>
  <dcterms:modified xsi:type="dcterms:W3CDTF">2024-03-06T08:12:42Z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Širokoúhlá obrazovka</vt:lpwstr>
  </property>
  <property fmtid="{D5CDD505-2E9C-101B-9397-08002B2CF9AE}" pid="3" name="Slides">
    <vt:i4>31</vt:i4>
  </property>
</Properties>
</file>