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1" r:id="rId1"/>
    <p:sldMasterId id="2147483652" r:id="rId2"/>
    <p:sldMasterId id="2147483653" r:id="rId3"/>
  </p:sldMasterIdLst>
  <p:notesMasterIdLst>
    <p:notesMasterId r:id="rId22"/>
  </p:notesMasterIdLst>
  <p:handoutMasterIdLst>
    <p:handoutMasterId r:id="rId23"/>
  </p:handoutMasterIdLst>
  <p:sldIdLst>
    <p:sldId id="256" r:id="rId4"/>
    <p:sldId id="454" r:id="rId5"/>
    <p:sldId id="449" r:id="rId6"/>
    <p:sldId id="455" r:id="rId7"/>
    <p:sldId id="446" r:id="rId8"/>
    <p:sldId id="432" r:id="rId9"/>
    <p:sldId id="439" r:id="rId10"/>
    <p:sldId id="434" r:id="rId11"/>
    <p:sldId id="440" r:id="rId12"/>
    <p:sldId id="368" r:id="rId13"/>
    <p:sldId id="391" r:id="rId14"/>
    <p:sldId id="367" r:id="rId15"/>
    <p:sldId id="431" r:id="rId16"/>
    <p:sldId id="462" r:id="rId17"/>
    <p:sldId id="461" r:id="rId18"/>
    <p:sldId id="460" r:id="rId19"/>
    <p:sldId id="328" r:id="rId20"/>
    <p:sldId id="258" r:id="rId21"/>
  </p:sldIdLst>
  <p:sldSz cx="9144000" cy="6858000" type="screen4x3"/>
  <p:notesSz cx="6858000" cy="9144000"/>
  <p:defaultTextStyle>
    <a:defPPr>
      <a:defRPr lang="cs-CZ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6" autoAdjust="0"/>
    <p:restoredTop sz="92239" autoAdjust="0"/>
  </p:normalViewPr>
  <p:slideViewPr>
    <p:cSldViewPr>
      <p:cViewPr varScale="1">
        <p:scale>
          <a:sx n="106" d="100"/>
          <a:sy n="106" d="100"/>
        </p:scale>
        <p:origin x="1770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presProps" Target="presProp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handoutMaster" Target="handoutMasters/handoutMaster1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3993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3994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3994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8704C7C3-323A-44B3-BDDD-824B77A6FD55}" type="slidenum">
              <a:rPr lang="cs-CZ" altLang="cs-CZ"/>
              <a:pPr>
                <a:defRPr/>
              </a:pPr>
              <a:t>‹#›</a:t>
            </a:fld>
            <a:endParaRPr lang="cs-CZ" alt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4198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4100" name="Rectangle 4"/>
          <p:cNvSpPr>
            <a:spLocks noRo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98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cs-CZ" noProof="0" smtClean="0"/>
              <a:t>Klepnutím lze upravit styly předlohy textu.</a:t>
            </a:r>
          </a:p>
          <a:p>
            <a:pPr lvl="1"/>
            <a:r>
              <a:rPr lang="cs-CZ" noProof="0" smtClean="0"/>
              <a:t>Druhá úroveň</a:t>
            </a:r>
          </a:p>
          <a:p>
            <a:pPr lvl="2"/>
            <a:r>
              <a:rPr lang="cs-CZ" noProof="0" smtClean="0"/>
              <a:t>Třetí úroveň</a:t>
            </a:r>
          </a:p>
          <a:p>
            <a:pPr lvl="3"/>
            <a:r>
              <a:rPr lang="cs-CZ" noProof="0" smtClean="0"/>
              <a:t>Čtvrtá úroveň</a:t>
            </a:r>
          </a:p>
          <a:p>
            <a:pPr lvl="4"/>
            <a:r>
              <a:rPr lang="cs-CZ" noProof="0" smtClean="0"/>
              <a:t>Pátá úroveň</a:t>
            </a:r>
          </a:p>
        </p:txBody>
      </p:sp>
      <p:sp>
        <p:nvSpPr>
          <p:cNvPr id="4199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4199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BECEF0D9-BB45-4BF8-A817-8AF9FD04AA86}" type="slidenum">
              <a:rPr lang="cs-CZ" altLang="cs-CZ"/>
              <a:pPr>
                <a:defRPr/>
              </a:pPr>
              <a:t>‹#›</a:t>
            </a:fld>
            <a:endParaRPr lang="cs-CZ" alt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DE87BEDC-173F-4D41-AA02-F57A0FB9C74E}" type="slidenum">
              <a:rPr lang="cs-CZ" altLang="cs-CZ" smtClean="0"/>
              <a:pPr/>
              <a:t>1</a:t>
            </a:fld>
            <a:endParaRPr lang="cs-CZ" altLang="cs-CZ" smtClean="0"/>
          </a:p>
        </p:txBody>
      </p:sp>
      <p:sp>
        <p:nvSpPr>
          <p:cNvPr id="7171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cs-CZ" altLang="cs-CZ" smtClean="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Zástupný symbol pro obrázek snímku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7411" name="Zástupný symbol pro poznámky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cs-CZ" altLang="cs-CZ" smtClean="0">
              <a:latin typeface="Arial" panose="020B0604020202020204" pitchFamily="34" charset="0"/>
            </a:endParaRPr>
          </a:p>
        </p:txBody>
      </p:sp>
      <p:sp>
        <p:nvSpPr>
          <p:cNvPr id="17412" name="Zástupný symbol pro číslo snímku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67A81546-DF14-4FC8-9FE0-F8678E40E733}" type="slidenum">
              <a:rPr lang="cs-CZ" altLang="cs-CZ" smtClean="0"/>
              <a:pPr/>
              <a:t>10</a:t>
            </a:fld>
            <a:endParaRPr lang="cs-CZ" altLang="cs-CZ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cs-CZ" smtClean="0"/>
              <a:t>Klepnutím lze upravit styl předlohy podnadpisů.</a:t>
            </a: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143164471"/>
      </p:ext>
    </p:extLst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687047204"/>
      </p:ext>
    </p:extLst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483667546"/>
      </p:ext>
    </p:extLst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cs-CZ" smtClean="0"/>
              <a:t>Klepnutím lze upravit styl předlohy podnadpisů.</a:t>
            </a: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150527548"/>
      </p:ext>
    </p:extLst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215545511"/>
      </p:ext>
    </p:extLst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</p:spTree>
    <p:extLst>
      <p:ext uri="{BB962C8B-B14F-4D97-AF65-F5344CB8AC3E}">
        <p14:creationId xmlns:p14="http://schemas.microsoft.com/office/powerpoint/2010/main" val="970912210"/>
      </p:ext>
    </p:extLst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547195455"/>
      </p:ext>
    </p:extLst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423557393"/>
      </p:ext>
    </p:extLst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684539418"/>
      </p:ext>
    </p:extLst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53607872"/>
      </p:ext>
    </p:extLst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</p:spTree>
    <p:extLst>
      <p:ext uri="{BB962C8B-B14F-4D97-AF65-F5344CB8AC3E}">
        <p14:creationId xmlns:p14="http://schemas.microsoft.com/office/powerpoint/2010/main" val="1016338371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74243726"/>
      </p:ext>
    </p:extLst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cs-CZ" noProof="0" smtClean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</p:spTree>
    <p:extLst>
      <p:ext uri="{BB962C8B-B14F-4D97-AF65-F5344CB8AC3E}">
        <p14:creationId xmlns:p14="http://schemas.microsoft.com/office/powerpoint/2010/main" val="846877028"/>
      </p:ext>
    </p:extLst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525202263"/>
      </p:ext>
    </p:extLst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205662502"/>
      </p:ext>
    </p:extLst>
  </p:cSld>
  <p:clrMapOvr>
    <a:masterClrMapping/>
  </p:clrMapOvr>
  <p:transition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cs-CZ" smtClean="0"/>
              <a:t>Klepnutím lze upravit styl předlohy podnadpisů.</a:t>
            </a: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831051560"/>
      </p:ext>
    </p:extLst>
  </p:cSld>
  <p:clrMapOvr>
    <a:masterClrMapping/>
  </p:clrMapOvr>
  <p:transition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898502100"/>
      </p:ext>
    </p:extLst>
  </p:cSld>
  <p:clrMapOvr>
    <a:masterClrMapping/>
  </p:clrMapOvr>
  <p:transition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</p:spTree>
    <p:extLst>
      <p:ext uri="{BB962C8B-B14F-4D97-AF65-F5344CB8AC3E}">
        <p14:creationId xmlns:p14="http://schemas.microsoft.com/office/powerpoint/2010/main" val="1427678182"/>
      </p:ext>
    </p:extLst>
  </p:cSld>
  <p:clrMapOvr>
    <a:masterClrMapping/>
  </p:clrMapOvr>
  <p:transition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68374390"/>
      </p:ext>
    </p:extLst>
  </p:cSld>
  <p:clrMapOvr>
    <a:masterClrMapping/>
  </p:clrMapOvr>
  <p:transition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904094254"/>
      </p:ext>
    </p:extLst>
  </p:cSld>
  <p:clrMapOvr>
    <a:masterClrMapping/>
  </p:clrMapOvr>
  <p:transition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067831430"/>
      </p:ext>
    </p:extLst>
  </p:cSld>
  <p:clrMapOvr>
    <a:masterClrMapping/>
  </p:clrMapOvr>
  <p:transition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67962987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</p:spTree>
    <p:extLst>
      <p:ext uri="{BB962C8B-B14F-4D97-AF65-F5344CB8AC3E}">
        <p14:creationId xmlns:p14="http://schemas.microsoft.com/office/powerpoint/2010/main" val="3772630533"/>
      </p:ext>
    </p:extLst>
  </p:cSld>
  <p:clrMapOvr>
    <a:masterClrMapping/>
  </p:clrMapOvr>
  <p:transition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</p:spTree>
    <p:extLst>
      <p:ext uri="{BB962C8B-B14F-4D97-AF65-F5344CB8AC3E}">
        <p14:creationId xmlns:p14="http://schemas.microsoft.com/office/powerpoint/2010/main" val="3619638994"/>
      </p:ext>
    </p:extLst>
  </p:cSld>
  <p:clrMapOvr>
    <a:masterClrMapping/>
  </p:clrMapOvr>
  <p:transition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cs-CZ" noProof="0" smtClean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</p:spTree>
    <p:extLst>
      <p:ext uri="{BB962C8B-B14F-4D97-AF65-F5344CB8AC3E}">
        <p14:creationId xmlns:p14="http://schemas.microsoft.com/office/powerpoint/2010/main" val="3239624094"/>
      </p:ext>
    </p:extLst>
  </p:cSld>
  <p:clrMapOvr>
    <a:masterClrMapping/>
  </p:clrMapOvr>
  <p:transition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261955322"/>
      </p:ext>
    </p:extLst>
  </p:cSld>
  <p:clrMapOvr>
    <a:masterClrMapping/>
  </p:clrMapOvr>
  <p:transition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876049119"/>
      </p:ext>
    </p:extLst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852708786"/>
      </p:ext>
    </p:extLst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638663747"/>
      </p:ext>
    </p:extLst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074387521"/>
      </p:ext>
    </p:extLst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6886850"/>
      </p:ext>
    </p:extLst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</p:spTree>
    <p:extLst>
      <p:ext uri="{BB962C8B-B14F-4D97-AF65-F5344CB8AC3E}">
        <p14:creationId xmlns:p14="http://schemas.microsoft.com/office/powerpoint/2010/main" val="2262420313"/>
      </p:ext>
    </p:extLst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cs-CZ" noProof="0" smtClean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</p:spTree>
    <p:extLst>
      <p:ext uri="{BB962C8B-B14F-4D97-AF65-F5344CB8AC3E}">
        <p14:creationId xmlns:p14="http://schemas.microsoft.com/office/powerpoint/2010/main" val="1708788587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3.pn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8" descr="PREZENTACE_TITUL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55" r:id="rId2"/>
    <p:sldLayoutId id="2147483656" r:id="rId3"/>
    <p:sldLayoutId id="2147483657" r:id="rId4"/>
    <p:sldLayoutId id="2147483658" r:id="rId5"/>
    <p:sldLayoutId id="2147483659" r:id="rId6"/>
    <p:sldLayoutId id="2147483660" r:id="rId7"/>
    <p:sldLayoutId id="2147483661" r:id="rId8"/>
    <p:sldLayoutId id="2147483662" r:id="rId9"/>
    <p:sldLayoutId id="2147483663" r:id="rId10"/>
    <p:sldLayoutId id="2147483664" r:id="rId11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7" descr="PREZENTACE_TELO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67" r:id="rId3"/>
    <p:sldLayoutId id="2147483668" r:id="rId4"/>
    <p:sldLayoutId id="2147483669" r:id="rId5"/>
    <p:sldLayoutId id="2147483670" r:id="rId6"/>
    <p:sldLayoutId id="2147483671" r:id="rId7"/>
    <p:sldLayoutId id="2147483672" r:id="rId8"/>
    <p:sldLayoutId id="2147483673" r:id="rId9"/>
    <p:sldLayoutId id="2147483674" r:id="rId10"/>
    <p:sldLayoutId id="2147483675" r:id="rId11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7" descr="PREZENTACE_KONEC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7" r:id="rId2"/>
    <p:sldLayoutId id="2147483678" r:id="rId3"/>
    <p:sldLayoutId id="2147483679" r:id="rId4"/>
    <p:sldLayoutId id="2147483680" r:id="rId5"/>
    <p:sldLayoutId id="2147483681" r:id="rId6"/>
    <p:sldLayoutId id="2147483682" r:id="rId7"/>
    <p:sldLayoutId id="2147483683" r:id="rId8"/>
    <p:sldLayoutId id="2147483684" r:id="rId9"/>
    <p:sldLayoutId id="2147483685" r:id="rId10"/>
    <p:sldLayoutId id="2147483686" r:id="rId11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8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2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5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2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ext Box 8"/>
          <p:cNvSpPr txBox="1">
            <a:spLocks noChangeArrowheads="1"/>
          </p:cNvSpPr>
          <p:nvPr/>
        </p:nvSpPr>
        <p:spPr bwMode="auto">
          <a:xfrm>
            <a:off x="-180975" y="1381125"/>
            <a:ext cx="9163050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cs-CZ" altLang="cs-CZ" sz="4400" b="1">
                <a:solidFill>
                  <a:schemeClr val="bg1"/>
                </a:solidFill>
              </a:rPr>
              <a:t>Expanze jmelí </a:t>
            </a:r>
          </a:p>
        </p:txBody>
      </p:sp>
      <p:sp>
        <p:nvSpPr>
          <p:cNvPr id="6147" name="Text Box 9"/>
          <p:cNvSpPr txBox="1">
            <a:spLocks noChangeArrowheads="1"/>
          </p:cNvSpPr>
          <p:nvPr/>
        </p:nvSpPr>
        <p:spPr bwMode="auto">
          <a:xfrm>
            <a:off x="274638" y="2746375"/>
            <a:ext cx="1916112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cs-CZ" altLang="cs-CZ" b="1">
                <a:solidFill>
                  <a:schemeClr val="bg1"/>
                </a:solidFill>
              </a:rPr>
              <a:t>Věra Polochová</a:t>
            </a:r>
          </a:p>
        </p:txBody>
      </p:sp>
      <p:sp>
        <p:nvSpPr>
          <p:cNvPr id="6148" name="Text Box 10"/>
          <p:cNvSpPr txBox="1">
            <a:spLocks noChangeArrowheads="1"/>
          </p:cNvSpPr>
          <p:nvPr/>
        </p:nvSpPr>
        <p:spPr bwMode="auto">
          <a:xfrm>
            <a:off x="269875" y="3122613"/>
            <a:ext cx="5210175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cs-CZ" altLang="cs-CZ" sz="1600">
                <a:solidFill>
                  <a:schemeClr val="bg1"/>
                </a:solidFill>
              </a:rPr>
              <a:t>AOPK ČR, Regionální pracoviště Správa CHKO Poodří</a:t>
            </a:r>
          </a:p>
        </p:txBody>
      </p:sp>
      <p:pic>
        <p:nvPicPr>
          <p:cNvPr id="6149" name="Picture 12" descr="M:\Sablony\loga\Loga Poodří\Poodri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8175" y="115888"/>
            <a:ext cx="719138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50" name="TextovéPole 7"/>
          <p:cNvSpPr txBox="1">
            <a:spLocks noChangeArrowheads="1"/>
          </p:cNvSpPr>
          <p:nvPr/>
        </p:nvSpPr>
        <p:spPr bwMode="auto">
          <a:xfrm>
            <a:off x="2484438" y="692150"/>
            <a:ext cx="1727200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cs-CZ" altLang="cs-CZ" sz="800" b="1">
                <a:solidFill>
                  <a:schemeClr val="bg1"/>
                </a:solidFill>
                <a:cs typeface="Arial" panose="020B0604020202020204" pitchFamily="34" charset="0"/>
              </a:rPr>
              <a:t>CHRÁNĚNÁ KRAJINNÁ</a:t>
            </a:r>
          </a:p>
          <a:p>
            <a:pPr eaLnBrk="1" hangingPunct="1"/>
            <a:r>
              <a:rPr lang="cs-CZ" altLang="cs-CZ" sz="800" b="1">
                <a:solidFill>
                  <a:schemeClr val="bg1"/>
                </a:solidFill>
                <a:cs typeface="Arial" panose="020B0604020202020204" pitchFamily="34" charset="0"/>
              </a:rPr>
              <a:t>OBLAST POODŘÍ</a:t>
            </a:r>
          </a:p>
        </p:txBody>
      </p:sp>
      <p:pic>
        <p:nvPicPr>
          <p:cNvPr id="6151" name="Picture 10" descr="C:\Users\Eva.PC-PO-09.000\Documents\Jmelí\U Oderské lávky Osmančík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3573463"/>
            <a:ext cx="2357438" cy="3143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2" name="Obrázek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213" y="4292600"/>
            <a:ext cx="2928937" cy="163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3" name="Obrázek 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788" y="3597275"/>
            <a:ext cx="2273300" cy="3030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Nadpis 1"/>
          <p:cNvSpPr>
            <a:spLocks noGrp="1"/>
          </p:cNvSpPr>
          <p:nvPr>
            <p:ph type="title"/>
          </p:nvPr>
        </p:nvSpPr>
        <p:spPr bwMode="auto">
          <a:xfrm>
            <a:off x="323850" y="333375"/>
            <a:ext cx="8229600" cy="11430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cs-CZ" altLang="cs-CZ" sz="3600" b="1" smtClean="0">
                <a:solidFill>
                  <a:schemeClr val="bg1"/>
                </a:solidFill>
              </a:rPr>
              <a:t> Př.1:  2 roky po postřiku</a:t>
            </a:r>
          </a:p>
        </p:txBody>
      </p:sp>
      <p:pic>
        <p:nvPicPr>
          <p:cNvPr id="16387" name="Picture 2" descr="H:\postřik\FM\hřbitov (47)-180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1268413"/>
            <a:ext cx="3359150" cy="5040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8" name="Picture 3" descr="H:\postřik\FM\hřbitov (48)-1800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219" t="17693" r="4823" b="6834"/>
          <a:stretch>
            <a:fillRect/>
          </a:stretch>
        </p:blipFill>
        <p:spPr bwMode="auto">
          <a:xfrm>
            <a:off x="4716463" y="1263650"/>
            <a:ext cx="3521075" cy="5045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Zástupný symbol pro obsah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188" y="1196975"/>
            <a:ext cx="7570787" cy="504666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5" name="Nadpis 1"/>
          <p:cNvSpPr>
            <a:spLocks noGrp="1"/>
          </p:cNvSpPr>
          <p:nvPr>
            <p:ph type="title"/>
          </p:nvPr>
        </p:nvSpPr>
        <p:spPr bwMode="auto">
          <a:xfrm>
            <a:off x="323850" y="333375"/>
            <a:ext cx="8229600" cy="11430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cs-CZ" altLang="cs-CZ" sz="3600" b="1" smtClean="0">
                <a:solidFill>
                  <a:schemeClr val="bg1"/>
                </a:solidFill>
              </a:rPr>
              <a:t> Př.1:  2 roky po postřiku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Nadpis 1"/>
          <p:cNvSpPr>
            <a:spLocks noGrp="1"/>
          </p:cNvSpPr>
          <p:nvPr>
            <p:ph type="title"/>
          </p:nvPr>
        </p:nvSpPr>
        <p:spPr bwMode="auto">
          <a:xfrm>
            <a:off x="-107950" y="274638"/>
            <a:ext cx="8794750" cy="77787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cs-CZ" altLang="cs-CZ" sz="3600" b="1" smtClean="0">
                <a:solidFill>
                  <a:schemeClr val="bg1"/>
                </a:solidFill>
              </a:rPr>
              <a:t>Př. 2:  Bez reakce</a:t>
            </a:r>
          </a:p>
        </p:txBody>
      </p:sp>
      <p:pic>
        <p:nvPicPr>
          <p:cNvPr id="19459" name="Obrázek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1228725"/>
            <a:ext cx="3394075" cy="5089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0" name="Zástupný symbol pro obsah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39" b="12268"/>
          <a:stretch>
            <a:fillRect/>
          </a:stretch>
        </p:blipFill>
        <p:spPr bwMode="auto">
          <a:xfrm>
            <a:off x="5292725" y="1944688"/>
            <a:ext cx="3775075" cy="43910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1" name="Picture 2" descr="H:\postřik\FM\hřbitov (20)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6600" y="1412875"/>
            <a:ext cx="3298825" cy="2200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Zástupný symbol pro obsah 2"/>
          <p:cNvSpPr>
            <a:spLocks noGrp="1"/>
          </p:cNvSpPr>
          <p:nvPr>
            <p:ph idx="1"/>
          </p:nvPr>
        </p:nvSpPr>
        <p:spPr bwMode="auto">
          <a:xfrm>
            <a:off x="457200" y="1647825"/>
            <a:ext cx="8229600" cy="452596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cs-CZ" altLang="cs-CZ" b="1" smtClean="0">
                <a:solidFill>
                  <a:schemeClr val="bg1"/>
                </a:solidFill>
              </a:rPr>
              <a:t>lokalita 1 (2020) – reakce po 3 letech</a:t>
            </a:r>
            <a:endParaRPr lang="cs-CZ" altLang="cs-CZ" smtClean="0"/>
          </a:p>
        </p:txBody>
      </p:sp>
      <p:pic>
        <p:nvPicPr>
          <p:cNvPr id="20483" name="Obrázek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5600" y="2947988"/>
            <a:ext cx="8432800" cy="962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4" name="Picture 3" descr="H:\postřik\FM\Komenského  sady (1)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788" y="1990725"/>
            <a:ext cx="2689225" cy="3943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85" name="Nadpis 5"/>
          <p:cNvSpPr>
            <a:spLocks noGrp="1"/>
          </p:cNvSpPr>
          <p:nvPr>
            <p:ph type="title"/>
          </p:nvPr>
        </p:nvSpPr>
        <p:spPr bwMode="auto">
          <a:xfrm>
            <a:off x="0" y="198438"/>
            <a:ext cx="8229600" cy="11430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cs-CZ" altLang="cs-CZ" sz="2800" b="1" smtClean="0">
                <a:solidFill>
                  <a:schemeClr val="bg1"/>
                </a:solidFill>
              </a:rPr>
              <a:t>Př. 3: Bez reakce ani na opakovaný postřik</a:t>
            </a:r>
          </a:p>
        </p:txBody>
      </p:sp>
      <p:pic>
        <p:nvPicPr>
          <p:cNvPr id="20486" name="Obrázek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488" y="2019300"/>
            <a:ext cx="2936875" cy="391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7" name="Obrázek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7375" y="1990725"/>
            <a:ext cx="2962275" cy="3949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88" name="TextovéPole 1"/>
          <p:cNvSpPr txBox="1">
            <a:spLocks noChangeArrowheads="1"/>
          </p:cNvSpPr>
          <p:nvPr/>
        </p:nvSpPr>
        <p:spPr bwMode="auto">
          <a:xfrm>
            <a:off x="250825" y="1595438"/>
            <a:ext cx="86518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cs-CZ" altLang="cs-CZ" sz="2000"/>
              <a:t>2017</a:t>
            </a:r>
          </a:p>
        </p:txBody>
      </p:sp>
      <p:sp>
        <p:nvSpPr>
          <p:cNvPr id="20489" name="TextovéPole 8"/>
          <p:cNvSpPr txBox="1">
            <a:spLocks noChangeArrowheads="1"/>
          </p:cNvSpPr>
          <p:nvPr/>
        </p:nvSpPr>
        <p:spPr bwMode="auto">
          <a:xfrm>
            <a:off x="3135313" y="1604963"/>
            <a:ext cx="86518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cs-CZ" altLang="cs-CZ" sz="2000"/>
              <a:t>2019</a:t>
            </a:r>
          </a:p>
        </p:txBody>
      </p:sp>
      <p:sp>
        <p:nvSpPr>
          <p:cNvPr id="20490" name="TextovéPole 9"/>
          <p:cNvSpPr txBox="1">
            <a:spLocks noChangeArrowheads="1"/>
          </p:cNvSpPr>
          <p:nvPr/>
        </p:nvSpPr>
        <p:spPr bwMode="auto">
          <a:xfrm>
            <a:off x="6316663" y="1590675"/>
            <a:ext cx="86518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cs-CZ" altLang="cs-CZ" sz="2000"/>
              <a:t>2022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Nadpis 1"/>
          <p:cNvSpPr>
            <a:spLocks noGrp="1"/>
          </p:cNvSpPr>
          <p:nvPr>
            <p:ph type="title"/>
          </p:nvPr>
        </p:nvSpPr>
        <p:spPr bwMode="auto">
          <a:xfrm>
            <a:off x="122238" y="188913"/>
            <a:ext cx="8229600" cy="11430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cs-CZ" altLang="cs-CZ" sz="3600" b="1" smtClean="0">
                <a:solidFill>
                  <a:schemeClr val="bg1"/>
                </a:solidFill>
              </a:rPr>
              <a:t>Limity chemické likvidace jmelí</a:t>
            </a:r>
            <a:endParaRPr lang="cs-CZ" altLang="cs-CZ" sz="3600" b="1" smtClean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23850" y="1196975"/>
            <a:ext cx="6840538" cy="5040313"/>
          </a:xfrm>
        </p:spPr>
        <p:txBody>
          <a:bodyPr/>
          <a:lstStyle/>
          <a:p>
            <a:pPr>
              <a:defRPr/>
            </a:pPr>
            <a:endParaRPr lang="cs-CZ" sz="2400" dirty="0" smtClean="0"/>
          </a:p>
          <a:p>
            <a:pPr>
              <a:defRPr/>
            </a:pPr>
            <a:r>
              <a:rPr lang="cs-CZ" sz="2400" dirty="0" smtClean="0"/>
              <a:t>dostupnost </a:t>
            </a:r>
            <a:r>
              <a:rPr lang="cs-CZ" sz="2400" dirty="0"/>
              <a:t>pro </a:t>
            </a:r>
            <a:r>
              <a:rPr lang="cs-CZ" sz="2400" dirty="0" smtClean="0"/>
              <a:t>plošinu</a:t>
            </a:r>
          </a:p>
          <a:p>
            <a:pPr>
              <a:defRPr/>
            </a:pPr>
            <a:r>
              <a:rPr lang="cs-CZ" sz="2400" dirty="0" smtClean="0"/>
              <a:t>dormance</a:t>
            </a:r>
            <a:endParaRPr lang="cs-CZ" sz="2400" dirty="0"/>
          </a:p>
          <a:p>
            <a:pPr>
              <a:defRPr/>
            </a:pPr>
            <a:r>
              <a:rPr lang="cs-CZ" sz="2400" dirty="0"/>
              <a:t>počasí</a:t>
            </a:r>
          </a:p>
          <a:p>
            <a:pPr>
              <a:defRPr/>
            </a:pPr>
            <a:r>
              <a:rPr lang="cs-CZ" sz="2400" dirty="0"/>
              <a:t>míra zasažení koruny</a:t>
            </a:r>
          </a:p>
          <a:p>
            <a:pPr>
              <a:defRPr/>
            </a:pPr>
            <a:r>
              <a:rPr lang="cs-CZ" sz="2400" dirty="0"/>
              <a:t>vitalita a perspektiva stromu</a:t>
            </a:r>
          </a:p>
          <a:p>
            <a:pPr>
              <a:defRPr/>
            </a:pPr>
            <a:r>
              <a:rPr lang="cs-CZ" sz="2400" dirty="0"/>
              <a:t>lidský faktor </a:t>
            </a:r>
            <a:endParaRPr lang="cs-CZ" sz="2400" dirty="0" smtClean="0"/>
          </a:p>
          <a:p>
            <a:pPr marL="0" indent="0">
              <a:buFontTx/>
              <a:buNone/>
              <a:defRPr/>
            </a:pPr>
            <a:r>
              <a:rPr lang="cs-CZ" sz="2400" dirty="0" smtClean="0"/>
              <a:t>   (</a:t>
            </a:r>
            <a:r>
              <a:rPr lang="cs-CZ" sz="2400" dirty="0"/>
              <a:t>pečlivost, barva, koncentrace)</a:t>
            </a:r>
          </a:p>
          <a:p>
            <a:pPr>
              <a:defRPr/>
            </a:pPr>
            <a:r>
              <a:rPr lang="pl-PL" sz="2400" dirty="0" smtClean="0"/>
              <a:t>nemožnost použití Cerone </a:t>
            </a:r>
            <a:r>
              <a:rPr lang="pl-PL" sz="2400" dirty="0"/>
              <a:t>u </a:t>
            </a:r>
            <a:r>
              <a:rPr lang="pl-PL" sz="2400" dirty="0" smtClean="0"/>
              <a:t>vody</a:t>
            </a:r>
          </a:p>
          <a:p>
            <a:pPr>
              <a:defRPr/>
            </a:pPr>
            <a:r>
              <a:rPr lang="pl-PL" sz="2400" b="1" dirty="0" smtClean="0"/>
              <a:t>návratnost jmelí </a:t>
            </a:r>
            <a:r>
              <a:rPr lang="pl-PL" sz="2400" dirty="0" smtClean="0"/>
              <a:t>(rychlost a míra)</a:t>
            </a:r>
          </a:p>
          <a:p>
            <a:pPr>
              <a:defRPr/>
            </a:pPr>
            <a:endParaRPr lang="cs-CZ" b="1" dirty="0"/>
          </a:p>
        </p:txBody>
      </p:sp>
      <p:pic>
        <p:nvPicPr>
          <p:cNvPr id="21508" name="Obrázek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1500" y="1196975"/>
            <a:ext cx="3025775" cy="5159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Nadpis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70643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cs-CZ" altLang="cs-CZ" sz="3600" b="1" smtClean="0">
                <a:solidFill>
                  <a:schemeClr val="bg1"/>
                </a:solidFill>
              </a:rPr>
              <a:t>Kdy ošetřovat?</a:t>
            </a:r>
          </a:p>
        </p:txBody>
      </p:sp>
      <p:sp>
        <p:nvSpPr>
          <p:cNvPr id="22531" name="Zástupný symbol pro text 2"/>
          <p:cNvSpPr>
            <a:spLocks noGrp="1"/>
          </p:cNvSpPr>
          <p:nvPr>
            <p:ph type="body" idx="1"/>
          </p:nvPr>
        </p:nvSpPr>
        <p:spPr bwMode="auto">
          <a:xfrm>
            <a:off x="447675" y="1138238"/>
            <a:ext cx="4040188" cy="63976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r>
              <a:rPr lang="cs-CZ" altLang="cs-CZ" u="sng" smtClean="0"/>
              <a:t>ošetření</a:t>
            </a:r>
          </a:p>
        </p:txBody>
      </p:sp>
      <p:sp>
        <p:nvSpPr>
          <p:cNvPr id="22532" name="Zástupný symbol pro obsah 3"/>
          <p:cNvSpPr>
            <a:spLocks noGrp="1"/>
          </p:cNvSpPr>
          <p:nvPr>
            <p:ph sz="half" idx="2"/>
          </p:nvPr>
        </p:nvSpPr>
        <p:spPr bwMode="auto">
          <a:xfrm>
            <a:off x="179388" y="1778000"/>
            <a:ext cx="4465637" cy="434816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cs-CZ" altLang="cs-CZ" smtClean="0"/>
              <a:t>menší rozsah napadení koruny</a:t>
            </a:r>
          </a:p>
          <a:p>
            <a:r>
              <a:rPr lang="cs-CZ" altLang="cs-CZ" smtClean="0"/>
              <a:t>vitalita a zdr. stav 1 - 3</a:t>
            </a:r>
          </a:p>
          <a:p>
            <a:endParaRPr lang="cs-CZ" altLang="cs-CZ" smtClean="0"/>
          </a:p>
          <a:p>
            <a:r>
              <a:rPr lang="cs-CZ" altLang="cs-CZ" smtClean="0"/>
              <a:t>v případě přítomnosti ZCHD, významného či památného stromu,  z kompozičních důvodů - i napadení nad 50% </a:t>
            </a:r>
          </a:p>
        </p:txBody>
      </p:sp>
      <p:sp>
        <p:nvSpPr>
          <p:cNvPr id="22533" name="Zástupný symbol pro text 4"/>
          <p:cNvSpPr>
            <a:spLocks noGrp="1"/>
          </p:cNvSpPr>
          <p:nvPr>
            <p:ph type="body" sz="quarter" idx="3"/>
          </p:nvPr>
        </p:nvSpPr>
        <p:spPr bwMode="auto">
          <a:xfrm>
            <a:off x="4645025" y="1138238"/>
            <a:ext cx="4041775" cy="63976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r>
              <a:rPr lang="cs-CZ" altLang="cs-CZ" u="sng" smtClean="0"/>
              <a:t>kácení</a:t>
            </a:r>
          </a:p>
        </p:txBody>
      </p:sp>
      <p:sp>
        <p:nvSpPr>
          <p:cNvPr id="22534" name="Zástupný symbol pro obsah 5"/>
          <p:cNvSpPr>
            <a:spLocks noGrp="1"/>
          </p:cNvSpPr>
          <p:nvPr>
            <p:ph sz="quarter" idx="4"/>
          </p:nvPr>
        </p:nvSpPr>
        <p:spPr bwMode="auto">
          <a:xfrm>
            <a:off x="4645025" y="1778000"/>
            <a:ext cx="4319588" cy="4351338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cs-CZ" altLang="cs-CZ" smtClean="0"/>
              <a:t>napadení koruny nad 50%</a:t>
            </a:r>
          </a:p>
          <a:p>
            <a:r>
              <a:rPr lang="cs-CZ" altLang="cs-CZ" smtClean="0"/>
              <a:t>vitalita a zdr. stav 4,5</a:t>
            </a:r>
          </a:p>
          <a:p>
            <a:r>
              <a:rPr lang="cs-CZ" altLang="cs-CZ" smtClean="0"/>
              <a:t>výrazné napadení kmene a kosterních větví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Nadpis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70643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cs-CZ" altLang="cs-CZ" sz="3600" b="1" smtClean="0">
                <a:solidFill>
                  <a:schemeClr val="bg1"/>
                </a:solidFill>
              </a:rPr>
              <a:t>Jak ošetřovat? – </a:t>
            </a:r>
            <a:r>
              <a:rPr lang="cs-CZ" altLang="cs-CZ" sz="3600" b="1" u="sng" smtClean="0">
                <a:solidFill>
                  <a:schemeClr val="bg1"/>
                </a:solidFill>
              </a:rPr>
              <a:t>kombinace!</a:t>
            </a:r>
          </a:p>
        </p:txBody>
      </p:sp>
      <p:sp>
        <p:nvSpPr>
          <p:cNvPr id="23555" name="Zástupný symbol pro text 2"/>
          <p:cNvSpPr>
            <a:spLocks noGrp="1"/>
          </p:cNvSpPr>
          <p:nvPr>
            <p:ph type="body" idx="1"/>
          </p:nvPr>
        </p:nvSpPr>
        <p:spPr bwMode="auto">
          <a:xfrm>
            <a:off x="447675" y="1138238"/>
            <a:ext cx="4040188" cy="63976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r>
              <a:rPr lang="cs-CZ" altLang="cs-CZ" u="sng" smtClean="0"/>
              <a:t>řez</a:t>
            </a:r>
          </a:p>
        </p:txBody>
      </p:sp>
      <p:sp>
        <p:nvSpPr>
          <p:cNvPr id="23556" name="Zástupný symbol pro obsah 3"/>
          <p:cNvSpPr>
            <a:spLocks noGrp="1"/>
          </p:cNvSpPr>
          <p:nvPr>
            <p:ph sz="half" idx="2"/>
          </p:nvPr>
        </p:nvSpPr>
        <p:spPr bwMode="auto">
          <a:xfrm>
            <a:off x="179388" y="1778000"/>
            <a:ext cx="4318000" cy="434816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cs-CZ" altLang="cs-CZ" smtClean="0"/>
              <a:t>napadení větví vyšších řádů</a:t>
            </a:r>
          </a:p>
          <a:p>
            <a:r>
              <a:rPr lang="cs-CZ" altLang="cs-CZ" smtClean="0"/>
              <a:t>možnost odstranění celých větví bez narušení habitu</a:t>
            </a:r>
          </a:p>
          <a:p>
            <a:r>
              <a:rPr lang="cs-CZ" altLang="cs-CZ" smtClean="0"/>
              <a:t>využití sesazovacího řezu</a:t>
            </a:r>
          </a:p>
          <a:p>
            <a:r>
              <a:rPr lang="cs-CZ" altLang="cs-CZ" smtClean="0"/>
              <a:t>akceptace hlubšího řezu</a:t>
            </a:r>
          </a:p>
          <a:p>
            <a:endParaRPr lang="cs-CZ" altLang="cs-CZ" smtClean="0"/>
          </a:p>
        </p:txBody>
      </p:sp>
      <p:sp>
        <p:nvSpPr>
          <p:cNvPr id="23557" name="Zástupný symbol pro text 4"/>
          <p:cNvSpPr>
            <a:spLocks noGrp="1"/>
          </p:cNvSpPr>
          <p:nvPr>
            <p:ph type="body" sz="quarter" idx="3"/>
          </p:nvPr>
        </p:nvSpPr>
        <p:spPr bwMode="auto">
          <a:xfrm>
            <a:off x="4645025" y="1138238"/>
            <a:ext cx="4319588" cy="63976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r>
              <a:rPr lang="cs-CZ" altLang="cs-CZ" u="sng" smtClean="0"/>
              <a:t>postřik / vylomení trsu</a:t>
            </a:r>
          </a:p>
        </p:txBody>
      </p:sp>
      <p:sp>
        <p:nvSpPr>
          <p:cNvPr id="23558" name="Zástupný symbol pro obsah 5"/>
          <p:cNvSpPr>
            <a:spLocks noGrp="1"/>
          </p:cNvSpPr>
          <p:nvPr>
            <p:ph sz="quarter" idx="4"/>
          </p:nvPr>
        </p:nvSpPr>
        <p:spPr bwMode="auto">
          <a:xfrm>
            <a:off x="4645025" y="1778000"/>
            <a:ext cx="4319588" cy="4351338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cs-CZ" altLang="cs-CZ" smtClean="0"/>
              <a:t>napadení kosterních větví či kmene</a:t>
            </a:r>
          </a:p>
          <a:p>
            <a:r>
              <a:rPr lang="cs-CZ" altLang="cs-CZ" smtClean="0"/>
              <a:t>dlouhodobá péče a opakovaný zásah</a:t>
            </a:r>
          </a:p>
          <a:p>
            <a:r>
              <a:rPr lang="cs-CZ" altLang="cs-CZ" smtClean="0"/>
              <a:t>ošetření v jednotkách kusů dřevin</a:t>
            </a:r>
          </a:p>
          <a:p>
            <a:endParaRPr lang="cs-CZ" altLang="cs-CZ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Obdélník 1"/>
          <p:cNvSpPr>
            <a:spLocks noChangeArrowheads="1"/>
          </p:cNvSpPr>
          <p:nvPr/>
        </p:nvSpPr>
        <p:spPr bwMode="auto">
          <a:xfrm>
            <a:off x="3851275" y="3244850"/>
            <a:ext cx="14414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cs-CZ" altLang="cs-CZ" b="1">
                <a:solidFill>
                  <a:schemeClr val="bg1"/>
                </a:solidFill>
              </a:rPr>
              <a:t>doporučení</a:t>
            </a:r>
          </a:p>
        </p:txBody>
      </p:sp>
      <p:sp>
        <p:nvSpPr>
          <p:cNvPr id="24579" name="TextovéPole 2"/>
          <p:cNvSpPr txBox="1">
            <a:spLocks noChangeArrowheads="1"/>
          </p:cNvSpPr>
          <p:nvPr/>
        </p:nvSpPr>
        <p:spPr bwMode="auto">
          <a:xfrm>
            <a:off x="1258888" y="223838"/>
            <a:ext cx="601345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cs-CZ" altLang="cs-CZ" sz="3600" b="1">
                <a:solidFill>
                  <a:schemeClr val="bg1"/>
                </a:solidFill>
              </a:rPr>
              <a:t>Možnosti financování</a:t>
            </a:r>
          </a:p>
        </p:txBody>
      </p:sp>
      <p:sp>
        <p:nvSpPr>
          <p:cNvPr id="5" name="Zástupný symbol pro obsah 2"/>
          <p:cNvSpPr txBox="1">
            <a:spLocks/>
          </p:cNvSpPr>
          <p:nvPr/>
        </p:nvSpPr>
        <p:spPr>
          <a:xfrm>
            <a:off x="12700" y="1125538"/>
            <a:ext cx="8736013" cy="5184775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eaLnBrk="1" hangingPunct="1">
              <a:defRPr/>
            </a:pPr>
            <a:endParaRPr lang="cs-CZ" kern="0" dirty="0" smtClean="0"/>
          </a:p>
        </p:txBody>
      </p:sp>
      <p:sp>
        <p:nvSpPr>
          <p:cNvPr id="31749" name="Obdélník 5"/>
          <p:cNvSpPr>
            <a:spLocks noChangeArrowheads="1"/>
          </p:cNvSpPr>
          <p:nvPr/>
        </p:nvSpPr>
        <p:spPr bwMode="auto">
          <a:xfrm>
            <a:off x="12700" y="981075"/>
            <a:ext cx="8880475" cy="6094413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marL="431800" indent="-3238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just" eaLnBrk="1" hangingPunct="1">
              <a:lnSpc>
                <a:spcPct val="300000"/>
              </a:lnSpc>
              <a:spcAft>
                <a:spcPts val="1000"/>
              </a:spcAft>
              <a:defRPr/>
            </a:pPr>
            <a:r>
              <a:rPr lang="cs-CZ" altLang="cs-CZ" sz="2400" b="1" dirty="0" smtClean="0">
                <a:ea typeface="MS Gothic" panose="020B0609070205080204" pitchFamily="49" charset="-128"/>
                <a:cs typeface="Tahoma" panose="020B0604030504040204" pitchFamily="34" charset="0"/>
              </a:rPr>
              <a:t>Dotační programy administrované AOPK: </a:t>
            </a:r>
          </a:p>
          <a:p>
            <a:pPr eaLnBrk="1" hangingPunct="1">
              <a:spcAft>
                <a:spcPts val="1000"/>
              </a:spcAft>
              <a:defRPr/>
            </a:pPr>
            <a:r>
              <a:rPr lang="cs-CZ" altLang="cs-CZ" sz="2000" b="1" u="sng" dirty="0" smtClean="0">
                <a:ea typeface="MS Gothic" panose="020B0609070205080204" pitchFamily="49" charset="-128"/>
                <a:cs typeface="Tahoma" panose="020B0604030504040204" pitchFamily="34" charset="0"/>
              </a:rPr>
              <a:t>OPŽP 2021+ </a:t>
            </a:r>
            <a:r>
              <a:rPr lang="cs-CZ" altLang="cs-CZ" sz="2000" dirty="0" smtClean="0">
                <a:ea typeface="MS Gothic" panose="020B0609070205080204" pitchFamily="49" charset="-128"/>
                <a:cs typeface="Tahoma" panose="020B0604030504040204" pitchFamily="34" charset="0"/>
              </a:rPr>
              <a:t>: </a:t>
            </a:r>
            <a:r>
              <a:rPr lang="cs-CZ" altLang="cs-CZ" sz="2000" b="1" dirty="0" smtClean="0">
                <a:ea typeface="MS Gothic" panose="020B0609070205080204" pitchFamily="49" charset="-128"/>
                <a:cs typeface="Tahoma" panose="020B0604030504040204" pitchFamily="34" charset="0"/>
              </a:rPr>
              <a:t>1.6.4.   </a:t>
            </a:r>
            <a:r>
              <a:rPr lang="cs-CZ" altLang="cs-CZ" sz="2000" dirty="0" smtClean="0">
                <a:ea typeface="MS Gothic" panose="020B0609070205080204" pitchFamily="49" charset="-128"/>
                <a:cs typeface="Tahoma" panose="020B0604030504040204" pitchFamily="34" charset="0"/>
              </a:rPr>
              <a:t>- omezení šíření invazivních a expanzivních druhů </a:t>
            </a:r>
          </a:p>
          <a:p>
            <a:pPr algn="just" eaLnBrk="1" hangingPunct="1">
              <a:spcAft>
                <a:spcPts val="1000"/>
              </a:spcAft>
              <a:defRPr/>
            </a:pPr>
            <a:r>
              <a:rPr lang="cs-CZ" altLang="cs-CZ" sz="2000" dirty="0" smtClean="0">
                <a:ea typeface="MS Gothic" panose="020B0609070205080204" pitchFamily="49" charset="-128"/>
                <a:cs typeface="Tahoma" panose="020B0604030504040204" pitchFamily="34" charset="0"/>
              </a:rPr>
              <a:t>			</a:t>
            </a:r>
            <a:r>
              <a:rPr lang="cs-CZ" altLang="cs-CZ" sz="2000" dirty="0">
                <a:ea typeface="MS Gothic" panose="020B0609070205080204" pitchFamily="49" charset="-128"/>
                <a:cs typeface="Tahoma" panose="020B0604030504040204" pitchFamily="34" charset="0"/>
              </a:rPr>
              <a:t> </a:t>
            </a:r>
            <a:r>
              <a:rPr lang="cs-CZ" altLang="cs-CZ" sz="2000" dirty="0" smtClean="0">
                <a:ea typeface="MS Gothic" panose="020B0609070205080204" pitchFamily="49" charset="-128"/>
                <a:cs typeface="Tahoma" panose="020B0604030504040204" pitchFamily="34" charset="0"/>
              </a:rPr>
              <a:t>           - </a:t>
            </a:r>
            <a:r>
              <a:rPr lang="cs-CZ" altLang="cs-CZ" sz="2000" dirty="0">
                <a:ea typeface="MS Gothic" panose="020B0609070205080204" pitchFamily="49" charset="-128"/>
                <a:cs typeface="Tahoma" panose="020B0604030504040204" pitchFamily="34" charset="0"/>
              </a:rPr>
              <a:t>80% </a:t>
            </a:r>
            <a:r>
              <a:rPr lang="cs-CZ" altLang="cs-CZ" sz="2000" dirty="0" err="1">
                <a:ea typeface="MS Gothic" panose="020B0609070205080204" pitchFamily="49" charset="-128"/>
                <a:cs typeface="Tahoma" panose="020B0604030504040204" pitchFamily="34" charset="0"/>
              </a:rPr>
              <a:t>fin</a:t>
            </a:r>
            <a:r>
              <a:rPr lang="cs-CZ" altLang="cs-CZ" sz="2000" dirty="0">
                <a:ea typeface="MS Gothic" panose="020B0609070205080204" pitchFamily="49" charset="-128"/>
                <a:cs typeface="Tahoma" panose="020B0604030504040204" pitchFamily="34" charset="0"/>
              </a:rPr>
              <a:t>. </a:t>
            </a:r>
            <a:r>
              <a:rPr lang="cs-CZ" altLang="cs-CZ" sz="2000" dirty="0" smtClean="0">
                <a:ea typeface="MS Gothic" panose="020B0609070205080204" pitchFamily="49" charset="-128"/>
                <a:cs typeface="Tahoma" panose="020B0604030504040204" pitchFamily="34" charset="0"/>
              </a:rPr>
              <a:t>podpory</a:t>
            </a:r>
          </a:p>
          <a:p>
            <a:pPr algn="just" eaLnBrk="1" hangingPunct="1">
              <a:spcAft>
                <a:spcPts val="1000"/>
              </a:spcAft>
              <a:defRPr/>
            </a:pPr>
            <a:r>
              <a:rPr lang="cs-CZ" altLang="cs-CZ" sz="2000" dirty="0">
                <a:ea typeface="MS Gothic" panose="020B0609070205080204" pitchFamily="49" charset="-128"/>
                <a:cs typeface="Tahoma" panose="020B0604030504040204" pitchFamily="34" charset="0"/>
              </a:rPr>
              <a:t>	</a:t>
            </a:r>
            <a:r>
              <a:rPr lang="cs-CZ" altLang="cs-CZ" sz="2000" dirty="0" smtClean="0">
                <a:ea typeface="MS Gothic" panose="020B0609070205080204" pitchFamily="49" charset="-128"/>
                <a:cs typeface="Tahoma" panose="020B0604030504040204" pitchFamily="34" charset="0"/>
              </a:rPr>
              <a:t>		            - povinnost zajistit </a:t>
            </a:r>
            <a:r>
              <a:rPr lang="cs-CZ" altLang="cs-CZ" sz="2000" b="1" u="sng" dirty="0" smtClean="0">
                <a:ea typeface="MS Gothic" panose="020B0609070205080204" pitchFamily="49" charset="-128"/>
                <a:cs typeface="Tahoma" panose="020B0604030504040204" pitchFamily="34" charset="0"/>
              </a:rPr>
              <a:t>udržitelnost 5 let</a:t>
            </a:r>
          </a:p>
          <a:p>
            <a:pPr algn="just" eaLnBrk="1" hangingPunct="1">
              <a:spcAft>
                <a:spcPts val="1000"/>
              </a:spcAft>
              <a:defRPr/>
            </a:pPr>
            <a:r>
              <a:rPr lang="cs-CZ" altLang="cs-CZ" sz="2000" dirty="0" smtClean="0">
                <a:ea typeface="MS Gothic" panose="020B0609070205080204" pitchFamily="49" charset="-128"/>
                <a:cs typeface="Tahoma" panose="020B0604030504040204" pitchFamily="34" charset="0"/>
              </a:rPr>
              <a:t>                                    - Kácení uznatelný náklad nad 50% zasažení koruny</a:t>
            </a:r>
          </a:p>
          <a:p>
            <a:pPr algn="just" eaLnBrk="1" hangingPunct="1">
              <a:spcAft>
                <a:spcPts val="1000"/>
              </a:spcAft>
              <a:defRPr/>
            </a:pPr>
            <a:r>
              <a:rPr lang="cs-CZ" altLang="cs-CZ" sz="1600" dirty="0" smtClean="0">
                <a:ea typeface="MS Gothic" panose="020B0609070205080204" pitchFamily="49" charset="-128"/>
                <a:cs typeface="Tahoma" panose="020B0604030504040204" pitchFamily="34" charset="0"/>
              </a:rPr>
              <a:t>Projektová dokumentace</a:t>
            </a:r>
          </a:p>
          <a:p>
            <a:pPr algn="just" eaLnBrk="1" hangingPunct="1">
              <a:spcAft>
                <a:spcPts val="1000"/>
              </a:spcAft>
              <a:defRPr/>
            </a:pPr>
            <a:r>
              <a:rPr lang="cs-CZ" altLang="cs-CZ" sz="1600" dirty="0" smtClean="0">
                <a:ea typeface="MS Gothic" panose="020B0609070205080204" pitchFamily="49" charset="-128"/>
                <a:cs typeface="Tahoma" panose="020B0604030504040204" pitchFamily="34" charset="0"/>
              </a:rPr>
              <a:t>Fotodokumentace</a:t>
            </a:r>
          </a:p>
          <a:p>
            <a:pPr algn="just" eaLnBrk="1" hangingPunct="1">
              <a:spcAft>
                <a:spcPts val="1000"/>
              </a:spcAft>
              <a:defRPr/>
            </a:pPr>
            <a:r>
              <a:rPr lang="cs-CZ" altLang="cs-CZ" sz="1600" dirty="0" smtClean="0">
                <a:ea typeface="MS Gothic" panose="020B0609070205080204" pitchFamily="49" charset="-128"/>
                <a:cs typeface="Tahoma" panose="020B0604030504040204" pitchFamily="34" charset="0"/>
              </a:rPr>
              <a:t>Rozpočet dle NOO, zjednodušená metoda vykazování (do 5 mil.)</a:t>
            </a:r>
          </a:p>
          <a:p>
            <a:pPr algn="just" eaLnBrk="1" hangingPunct="1">
              <a:spcAft>
                <a:spcPts val="1000"/>
              </a:spcAft>
              <a:defRPr/>
            </a:pPr>
            <a:r>
              <a:rPr lang="cs-CZ" altLang="cs-CZ" sz="1600" dirty="0" smtClean="0">
                <a:ea typeface="MS Gothic" panose="020B0609070205080204" pitchFamily="49" charset="-128"/>
                <a:cs typeface="Tahoma" panose="020B0604030504040204" pitchFamily="34" charset="0"/>
              </a:rPr>
              <a:t>Zdravotní řez s navýšením dle procent </a:t>
            </a:r>
            <a:r>
              <a:rPr lang="cs-CZ" altLang="cs-CZ" sz="1600" dirty="0" err="1" smtClean="0">
                <a:ea typeface="MS Gothic" panose="020B0609070205080204" pitchFamily="49" charset="-128"/>
                <a:cs typeface="Tahoma" panose="020B0604030504040204" pitchFamily="34" charset="0"/>
              </a:rPr>
              <a:t>zajmelení</a:t>
            </a:r>
            <a:r>
              <a:rPr lang="cs-CZ" altLang="cs-CZ" sz="1600" dirty="0" smtClean="0">
                <a:ea typeface="MS Gothic" panose="020B0609070205080204" pitchFamily="49" charset="-128"/>
                <a:cs typeface="Tahoma" panose="020B0604030504040204" pitchFamily="34" charset="0"/>
              </a:rPr>
              <a:t> koruny</a:t>
            </a:r>
          </a:p>
          <a:p>
            <a:pPr algn="just" eaLnBrk="1" hangingPunct="1">
              <a:spcAft>
                <a:spcPts val="1000"/>
              </a:spcAft>
              <a:defRPr/>
            </a:pPr>
            <a:r>
              <a:rPr lang="cs-CZ" altLang="cs-CZ" sz="2000" b="1" u="sng" dirty="0" smtClean="0">
                <a:ea typeface="MS Gothic" panose="020B0609070205080204" pitchFamily="49" charset="-128"/>
                <a:cs typeface="Tahoma" panose="020B0604030504040204" pitchFamily="34" charset="0"/>
              </a:rPr>
              <a:t>PPK B, POPFK</a:t>
            </a:r>
            <a:r>
              <a:rPr lang="cs-CZ" altLang="cs-CZ" sz="2000" b="1" dirty="0" smtClean="0">
                <a:ea typeface="MS Gothic" panose="020B0609070205080204" pitchFamily="49" charset="-128"/>
                <a:cs typeface="Tahoma" panose="020B0604030504040204" pitchFamily="34" charset="0"/>
              </a:rPr>
              <a:t>: do 250 000,-</a:t>
            </a:r>
          </a:p>
          <a:p>
            <a:pPr marL="107950" indent="0" algn="just" eaLnBrk="1" hangingPunct="1">
              <a:spcAft>
                <a:spcPts val="1000"/>
              </a:spcAft>
              <a:defRPr/>
            </a:pPr>
            <a:r>
              <a:rPr lang="cs-CZ" altLang="cs-CZ" sz="2000" dirty="0" smtClean="0">
                <a:ea typeface="MS Gothic" panose="020B0609070205080204" pitchFamily="49" charset="-128"/>
                <a:cs typeface="Tahoma" panose="020B0604030504040204" pitchFamily="34" charset="0"/>
              </a:rPr>
              <a:t>                                    - až 100% finanční podpory</a:t>
            </a:r>
          </a:p>
          <a:p>
            <a:pPr algn="just" eaLnBrk="1" hangingPunct="1">
              <a:spcAft>
                <a:spcPts val="1000"/>
              </a:spcAft>
              <a:buFont typeface="Wingdings" panose="05000000000000000000" pitchFamily="2" charset="2"/>
              <a:buChar char="Ø"/>
              <a:defRPr/>
            </a:pPr>
            <a:endParaRPr lang="cs-CZ" altLang="cs-CZ" b="1" dirty="0" smtClean="0">
              <a:ea typeface="MS Gothic" panose="020B0609070205080204" pitchFamily="49" charset="-128"/>
              <a:cs typeface="Tahoma" panose="020B0604030504040204" pitchFamily="34" charset="0"/>
            </a:endParaRPr>
          </a:p>
          <a:p>
            <a:pPr algn="just" eaLnBrk="1" hangingPunct="1">
              <a:spcAft>
                <a:spcPts val="1000"/>
              </a:spcAft>
              <a:buFont typeface="Wingdings" panose="05000000000000000000" pitchFamily="2" charset="2"/>
              <a:buChar char="Ø"/>
              <a:defRPr/>
            </a:pPr>
            <a:endParaRPr lang="cs-CZ" altLang="cs-CZ" b="1" dirty="0" smtClean="0">
              <a:ea typeface="MS Gothic" panose="020B0609070205080204" pitchFamily="49" charset="-128"/>
              <a:cs typeface="Tahoma" panose="020B060403050404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ext Box 2"/>
          <p:cNvSpPr txBox="1">
            <a:spLocks noChangeArrowheads="1"/>
          </p:cNvSpPr>
          <p:nvPr/>
        </p:nvSpPr>
        <p:spPr bwMode="auto">
          <a:xfrm>
            <a:off x="1644650" y="1700213"/>
            <a:ext cx="5027613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cs-CZ" altLang="cs-CZ" sz="4000" b="1">
                <a:solidFill>
                  <a:schemeClr val="bg1"/>
                </a:solidFill>
              </a:rPr>
              <a:t>Děkuji za pozornost</a:t>
            </a:r>
          </a:p>
        </p:txBody>
      </p:sp>
      <p:sp>
        <p:nvSpPr>
          <p:cNvPr id="25603" name="Text Box 3"/>
          <p:cNvSpPr txBox="1">
            <a:spLocks noChangeArrowheads="1"/>
          </p:cNvSpPr>
          <p:nvPr/>
        </p:nvSpPr>
        <p:spPr bwMode="auto">
          <a:xfrm>
            <a:off x="4794250" y="2852738"/>
            <a:ext cx="270668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/>
            <a:r>
              <a:rPr lang="cs-CZ" altLang="cs-CZ" sz="2000" b="1">
                <a:solidFill>
                  <a:schemeClr val="bg1"/>
                </a:solidFill>
              </a:rPr>
              <a:t>Mgr. Věra Polochová</a:t>
            </a:r>
          </a:p>
        </p:txBody>
      </p:sp>
      <p:sp>
        <p:nvSpPr>
          <p:cNvPr id="25604" name="Text Box 4"/>
          <p:cNvSpPr txBox="1">
            <a:spLocks noChangeArrowheads="1"/>
          </p:cNvSpPr>
          <p:nvPr/>
        </p:nvSpPr>
        <p:spPr bwMode="auto">
          <a:xfrm>
            <a:off x="4568825" y="3332163"/>
            <a:ext cx="2932113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/>
            <a:r>
              <a:rPr lang="cs-CZ" altLang="cs-CZ">
                <a:solidFill>
                  <a:schemeClr val="bg1"/>
                </a:solidFill>
              </a:rPr>
              <a:t>vera.polochova@nature.cz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Nadpis 1"/>
          <p:cNvSpPr>
            <a:spLocks noGrp="1"/>
          </p:cNvSpPr>
          <p:nvPr>
            <p:ph type="title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cs-CZ" altLang="cs-CZ" sz="3600" b="1" smtClean="0">
                <a:solidFill>
                  <a:schemeClr val="bg1"/>
                </a:solidFill>
              </a:rPr>
              <a:t>Rizika výskytu jmelí</a:t>
            </a:r>
            <a:r>
              <a:rPr lang="cs-CZ" altLang="cs-CZ" b="1" smtClean="0">
                <a:solidFill>
                  <a:schemeClr val="bg1"/>
                </a:solidFill>
              </a:rPr>
              <a:t/>
            </a:r>
            <a:br>
              <a:rPr lang="cs-CZ" altLang="cs-CZ" b="1" smtClean="0">
                <a:solidFill>
                  <a:schemeClr val="bg1"/>
                </a:solidFill>
              </a:rPr>
            </a:br>
            <a:endParaRPr lang="cs-CZ" altLang="cs-CZ" smtClean="0"/>
          </a:p>
        </p:txBody>
      </p:sp>
      <p:sp>
        <p:nvSpPr>
          <p:cNvPr id="8195" name="Zástupný symbol pro obsah 2"/>
          <p:cNvSpPr>
            <a:spLocks noGrp="1"/>
          </p:cNvSpPr>
          <p:nvPr>
            <p:ph idx="1"/>
          </p:nvPr>
        </p:nvSpPr>
        <p:spPr bwMode="auto">
          <a:xfrm>
            <a:off x="457200" y="1125538"/>
            <a:ext cx="8229600" cy="53276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431800" indent="-323850" algn="just">
              <a:spcAft>
                <a:spcPts val="1000"/>
              </a:spcAft>
              <a:buFont typeface="Wingdings" panose="05000000000000000000" pitchFamily="2" charset="2"/>
              <a:buChar char="Ø"/>
            </a:pPr>
            <a:r>
              <a:rPr lang="cs-CZ" altLang="cs-CZ" sz="1800" smtClean="0">
                <a:ea typeface="MS Gothic" panose="020B0609070205080204" pitchFamily="49" charset="-128"/>
                <a:cs typeface="Tahoma" panose="020B0604030504040204" pitchFamily="34" charset="0"/>
              </a:rPr>
              <a:t>nadměrné </a:t>
            </a:r>
            <a:r>
              <a:rPr lang="cs-CZ" altLang="cs-CZ" sz="1800" b="1" smtClean="0">
                <a:ea typeface="MS Gothic" panose="020B0609070205080204" pitchFamily="49" charset="-128"/>
                <a:cs typeface="Tahoma" panose="020B0604030504040204" pitchFamily="34" charset="0"/>
              </a:rPr>
              <a:t>zatěžování větv</a:t>
            </a:r>
            <a:r>
              <a:rPr lang="cs-CZ" altLang="cs-CZ" sz="1800" smtClean="0">
                <a:ea typeface="MS Gothic" panose="020B0609070205080204" pitchFamily="49" charset="-128"/>
                <a:cs typeface="Tahoma" panose="020B0604030504040204" pitchFamily="34" charset="0"/>
              </a:rPr>
              <a:t>í</a:t>
            </a:r>
          </a:p>
          <a:p>
            <a:pPr marL="431800" indent="-323850" algn="just">
              <a:spcAft>
                <a:spcPts val="1000"/>
              </a:spcAft>
              <a:buFont typeface="Wingdings" panose="05000000000000000000" pitchFamily="2" charset="2"/>
              <a:buChar char="Ø"/>
            </a:pPr>
            <a:r>
              <a:rPr lang="cs-CZ" altLang="cs-CZ" sz="1800" b="1" smtClean="0">
                <a:ea typeface="MS Gothic" panose="020B0609070205080204" pitchFamily="49" charset="-128"/>
                <a:cs typeface="Tahoma" panose="020B0604030504040204" pitchFamily="34" charset="0"/>
              </a:rPr>
              <a:t>oslabování vitality </a:t>
            </a:r>
            <a:r>
              <a:rPr lang="cs-CZ" altLang="cs-CZ" sz="1800" smtClean="0">
                <a:ea typeface="MS Gothic" panose="020B0609070205080204" pitchFamily="49" charset="-128"/>
                <a:cs typeface="Tahoma" panose="020B0604030504040204" pitchFamily="34" charset="0"/>
              </a:rPr>
              <a:t>dřevin odnímáním vody a živin</a:t>
            </a:r>
          </a:p>
          <a:p>
            <a:pPr marL="431800" indent="-323850" algn="just">
              <a:spcAft>
                <a:spcPts val="1000"/>
              </a:spcAft>
              <a:buFont typeface="Wingdings" panose="05000000000000000000" pitchFamily="2" charset="2"/>
              <a:buChar char="Ø"/>
            </a:pPr>
            <a:r>
              <a:rPr lang="cs-CZ" altLang="cs-CZ" sz="1800" b="1" smtClean="0">
                <a:ea typeface="MS Gothic" panose="020B0609070205080204" pitchFamily="49" charset="-128"/>
                <a:cs typeface="Tahoma" panose="020B0604030504040204" pitchFamily="34" charset="0"/>
              </a:rPr>
              <a:t>usychání</a:t>
            </a:r>
            <a:r>
              <a:rPr lang="cs-CZ" altLang="cs-CZ" sz="1800" smtClean="0">
                <a:ea typeface="MS Gothic" panose="020B0609070205080204" pitchFamily="49" charset="-128"/>
                <a:cs typeface="Tahoma" panose="020B0604030504040204" pitchFamily="34" charset="0"/>
              </a:rPr>
              <a:t> vrcholů stromů a větví</a:t>
            </a:r>
          </a:p>
          <a:p>
            <a:pPr marL="431800" indent="-323850" algn="just">
              <a:spcAft>
                <a:spcPts val="1000"/>
              </a:spcAft>
              <a:buFont typeface="Wingdings" panose="05000000000000000000" pitchFamily="2" charset="2"/>
              <a:buChar char="Ø"/>
            </a:pPr>
            <a:r>
              <a:rPr lang="cs-CZ" altLang="cs-CZ" sz="1800" b="1" smtClean="0">
                <a:ea typeface="MS Gothic" panose="020B0609070205080204" pitchFamily="49" charset="-128"/>
                <a:cs typeface="Tahoma" panose="020B0604030504040204" pitchFamily="34" charset="0"/>
              </a:rPr>
              <a:t>usychání celých stromů </a:t>
            </a:r>
            <a:r>
              <a:rPr lang="cs-CZ" altLang="cs-CZ" sz="1800" smtClean="0">
                <a:ea typeface="MS Gothic" panose="020B0609070205080204" pitchFamily="49" charset="-128"/>
                <a:cs typeface="Tahoma" panose="020B0604030504040204" pitchFamily="34" charset="0"/>
              </a:rPr>
              <a:t>jiným způsobem handicapovaných </a:t>
            </a:r>
          </a:p>
          <a:p>
            <a:pPr marL="431800" indent="-323850" algn="just">
              <a:spcAft>
                <a:spcPts val="1000"/>
              </a:spcAft>
              <a:buFont typeface="Wingdings" panose="05000000000000000000" pitchFamily="2" charset="2"/>
              <a:buChar char="Ø"/>
            </a:pPr>
            <a:r>
              <a:rPr lang="cs-CZ" altLang="cs-CZ" sz="1800" b="1" smtClean="0">
                <a:ea typeface="MS Gothic" panose="020B0609070205080204" pitchFamily="49" charset="-128"/>
                <a:cs typeface="Tahoma" panose="020B0604030504040204" pitchFamily="34" charset="0"/>
              </a:rPr>
              <a:t>lámání </a:t>
            </a:r>
            <a:r>
              <a:rPr lang="cs-CZ" altLang="cs-CZ" sz="1800" smtClean="0">
                <a:ea typeface="MS Gothic" panose="020B0609070205080204" pitchFamily="49" charset="-128"/>
                <a:cs typeface="Tahoma" panose="020B0604030504040204" pitchFamily="34" charset="0"/>
              </a:rPr>
              <a:t>v místech trychtýřovitého rozšíření v místě parazitace</a:t>
            </a:r>
          </a:p>
          <a:p>
            <a:pPr marL="431800" indent="-323850" algn="just">
              <a:spcAft>
                <a:spcPts val="1000"/>
              </a:spcAft>
              <a:buFont typeface="Wingdings" panose="05000000000000000000" pitchFamily="2" charset="2"/>
              <a:buChar char="Ø"/>
            </a:pPr>
            <a:r>
              <a:rPr lang="cs-CZ" altLang="cs-CZ" sz="1800" b="1" smtClean="0">
                <a:ea typeface="MS Gothic" panose="020B0609070205080204" pitchFamily="49" charset="-128"/>
                <a:cs typeface="Tahoma" panose="020B0604030504040204" pitchFamily="34" charset="0"/>
              </a:rPr>
              <a:t>nadměrné šíření </a:t>
            </a:r>
            <a:r>
              <a:rPr lang="cs-CZ" altLang="cs-CZ" sz="1800" smtClean="0">
                <a:ea typeface="MS Gothic" panose="020B0609070205080204" pitchFamily="49" charset="-128"/>
                <a:cs typeface="Tahoma" panose="020B0604030504040204" pitchFamily="34" charset="0"/>
              </a:rPr>
              <a:t>jmelí do okolí</a:t>
            </a:r>
          </a:p>
        </p:txBody>
      </p:sp>
      <p:pic>
        <p:nvPicPr>
          <p:cNvPr id="8196" name="Picture 5" descr="C:\Users\Eva.PC-PO-09.000\Documents\Jmelí\Narušení pletiv větvtve lípy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813" y="3933825"/>
            <a:ext cx="2889250" cy="2166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7" name="Obrázek 4" descr="TRnávka březen 022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1863" y="3357563"/>
            <a:ext cx="2219325" cy="2957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Nadpis 1"/>
          <p:cNvSpPr>
            <a:spLocks noGrp="1"/>
          </p:cNvSpPr>
          <p:nvPr>
            <p:ph type="title"/>
          </p:nvPr>
        </p:nvSpPr>
        <p:spPr bwMode="auto">
          <a:xfrm>
            <a:off x="466725" y="333375"/>
            <a:ext cx="8229600" cy="649288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cs-CZ" altLang="cs-CZ" sz="3600" b="1" smtClean="0">
                <a:solidFill>
                  <a:schemeClr val="bg1"/>
                </a:solidFill>
              </a:rPr>
              <a:t>Rozpad vegetačních prvků</a:t>
            </a:r>
          </a:p>
        </p:txBody>
      </p:sp>
      <p:pic>
        <p:nvPicPr>
          <p:cNvPr id="9219" name="Obrázek 3" descr="P1110931.JPG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" y="1389063"/>
            <a:ext cx="3527425" cy="46101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0" name="Obrázek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425" y="4076700"/>
            <a:ext cx="2986088" cy="198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1" name="Obrázek 5"/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89363" y="3803650"/>
            <a:ext cx="1884362" cy="25114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2" name="Obrázek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6000" y="1092200"/>
            <a:ext cx="3841750" cy="2601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Nadpis 1"/>
          <p:cNvSpPr>
            <a:spLocks noGrp="1"/>
          </p:cNvSpPr>
          <p:nvPr>
            <p:ph type="title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cs-CZ" altLang="cs-CZ" sz="3600" b="1" smtClean="0">
                <a:solidFill>
                  <a:schemeClr val="bg1"/>
                </a:solidFill>
              </a:rPr>
              <a:t>Pohled do větve</a:t>
            </a:r>
            <a:endParaRPr lang="cs-CZ" altLang="cs-CZ" sz="3600" smtClean="0"/>
          </a:p>
        </p:txBody>
      </p:sp>
      <p:pic>
        <p:nvPicPr>
          <p:cNvPr id="10243" name="Obrázek 3" descr="řez v. se jmelí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02238" y="1465263"/>
            <a:ext cx="3457575" cy="2376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4" name="Obrázek 4" descr="řez 2.png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63" y="1844675"/>
            <a:ext cx="4868862" cy="3667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5" name="Picture 4" descr="řez suchou větví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3898900"/>
            <a:ext cx="3244850" cy="2435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Obrázek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050" y="2997200"/>
            <a:ext cx="2152650" cy="212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67" name="Nadpis 1"/>
          <p:cNvSpPr>
            <a:spLocks noGrp="1"/>
          </p:cNvSpPr>
          <p:nvPr>
            <p:ph type="title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cs-CZ" altLang="cs-CZ" sz="3600" b="1" smtClean="0">
                <a:solidFill>
                  <a:schemeClr val="bg1"/>
                </a:solidFill>
              </a:rPr>
              <a:t>Likvidace jmelí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07950" y="1125538"/>
            <a:ext cx="9036050" cy="5089525"/>
          </a:xfrm>
        </p:spPr>
        <p:txBody>
          <a:bodyPr/>
          <a:lstStyle/>
          <a:p>
            <a:pPr>
              <a:buFont typeface="Wingdings" pitchFamily="2" charset="2"/>
              <a:buChar char="Ø"/>
              <a:defRPr/>
            </a:pPr>
            <a:endParaRPr lang="cs-CZ" sz="1800" b="1" dirty="0" smtClean="0">
              <a:latin typeface="+mj-lt"/>
            </a:endParaRPr>
          </a:p>
          <a:p>
            <a:pPr>
              <a:buFont typeface="Wingdings" pitchFamily="2" charset="2"/>
              <a:buChar char="Ø"/>
              <a:defRPr/>
            </a:pPr>
            <a:endParaRPr lang="cs-CZ" sz="1800" b="1" dirty="0">
              <a:latin typeface="+mj-lt"/>
            </a:endParaRPr>
          </a:p>
          <a:p>
            <a:pPr>
              <a:buFont typeface="Wingdings" pitchFamily="2" charset="2"/>
              <a:buChar char="Ø"/>
              <a:defRPr/>
            </a:pPr>
            <a:r>
              <a:rPr lang="cs-CZ" sz="1800" b="1" u="sng" dirty="0" smtClean="0">
                <a:latin typeface="+mj-lt"/>
              </a:rPr>
              <a:t>ořez větví s trsy jmelí</a:t>
            </a:r>
            <a:r>
              <a:rPr lang="cs-CZ" sz="1800" u="sng" dirty="0">
                <a:latin typeface="+mj-lt"/>
              </a:rPr>
              <a:t> </a:t>
            </a:r>
            <a:r>
              <a:rPr lang="cs-CZ" sz="1800" dirty="0" smtClean="0">
                <a:latin typeface="+mj-lt"/>
              </a:rPr>
              <a:t>- </a:t>
            </a:r>
            <a:r>
              <a:rPr lang="cs-CZ" sz="1800" dirty="0">
                <a:latin typeface="+mj-lt"/>
              </a:rPr>
              <a:t>dosud </a:t>
            </a:r>
            <a:r>
              <a:rPr lang="cs-CZ" sz="1800" dirty="0" smtClean="0">
                <a:latin typeface="+mj-lt"/>
              </a:rPr>
              <a:t>nejrozšířenější metoda </a:t>
            </a:r>
          </a:p>
          <a:p>
            <a:pPr>
              <a:buFont typeface="Wingdings" pitchFamily="2" charset="2"/>
              <a:buChar char="Ø"/>
              <a:defRPr/>
            </a:pPr>
            <a:endParaRPr lang="cs-CZ" sz="1800" dirty="0" smtClean="0">
              <a:latin typeface="+mj-lt"/>
            </a:endParaRPr>
          </a:p>
          <a:p>
            <a:pPr>
              <a:buFont typeface="Wingdings" pitchFamily="2" charset="2"/>
              <a:buChar char="Ø"/>
              <a:defRPr/>
            </a:pPr>
            <a:endParaRPr lang="cs-CZ" sz="1800" b="1" dirty="0" smtClean="0">
              <a:latin typeface="+mj-lt"/>
            </a:endParaRPr>
          </a:p>
          <a:p>
            <a:pPr>
              <a:buFont typeface="Wingdings" pitchFamily="2" charset="2"/>
              <a:buChar char="Ø"/>
              <a:defRPr/>
            </a:pPr>
            <a:endParaRPr lang="cs-CZ" sz="1800" b="1" dirty="0">
              <a:latin typeface="+mj-lt"/>
            </a:endParaRPr>
          </a:p>
          <a:p>
            <a:pPr>
              <a:buFont typeface="Wingdings" pitchFamily="2" charset="2"/>
              <a:buChar char="Ø"/>
              <a:defRPr/>
            </a:pPr>
            <a:r>
              <a:rPr lang="cs-CZ" sz="1800" b="1" u="sng" dirty="0" smtClean="0">
                <a:latin typeface="+mj-lt"/>
              </a:rPr>
              <a:t>kácení</a:t>
            </a:r>
            <a:r>
              <a:rPr lang="cs-CZ" sz="1800" dirty="0" smtClean="0">
                <a:latin typeface="+mj-lt"/>
              </a:rPr>
              <a:t> – při zasažení koruny nad 50%, nebo silném zasažení kmene a primárních větví</a:t>
            </a:r>
          </a:p>
          <a:p>
            <a:pPr>
              <a:buFont typeface="Wingdings" pitchFamily="2" charset="2"/>
              <a:buChar char="Ø"/>
              <a:defRPr/>
            </a:pPr>
            <a:endParaRPr lang="cs-CZ" sz="1800" dirty="0">
              <a:latin typeface="+mj-lt"/>
            </a:endParaRPr>
          </a:p>
          <a:p>
            <a:pPr>
              <a:buFont typeface="Wingdings" pitchFamily="2" charset="2"/>
              <a:buChar char="Ø"/>
              <a:defRPr/>
            </a:pPr>
            <a:endParaRPr lang="cs-CZ" sz="1800" dirty="0" smtClean="0">
              <a:latin typeface="+mj-lt"/>
            </a:endParaRPr>
          </a:p>
          <a:p>
            <a:pPr>
              <a:buFont typeface="Wingdings" pitchFamily="2" charset="2"/>
              <a:buChar char="Ø"/>
              <a:defRPr/>
            </a:pPr>
            <a:endParaRPr lang="cs-CZ" sz="1800" dirty="0" smtClean="0">
              <a:latin typeface="+mj-lt"/>
            </a:endParaRPr>
          </a:p>
          <a:p>
            <a:pPr>
              <a:buFont typeface="Wingdings" pitchFamily="2" charset="2"/>
              <a:buChar char="Ø"/>
              <a:defRPr/>
            </a:pPr>
            <a:r>
              <a:rPr lang="cs-CZ" sz="1800" b="1" u="sng" dirty="0" smtClean="0">
                <a:latin typeface="+mj-lt"/>
              </a:rPr>
              <a:t>chemický postřik</a:t>
            </a:r>
            <a:r>
              <a:rPr lang="cs-CZ" sz="1800" b="1" dirty="0" smtClean="0">
                <a:latin typeface="+mj-lt"/>
              </a:rPr>
              <a:t> </a:t>
            </a:r>
            <a:r>
              <a:rPr lang="cs-CZ" sz="1800" dirty="0" smtClean="0">
                <a:latin typeface="+mj-lt"/>
              </a:rPr>
              <a:t>– </a:t>
            </a:r>
            <a:r>
              <a:rPr lang="cs-CZ" sz="1800" dirty="0" err="1" smtClean="0">
                <a:latin typeface="+mj-lt"/>
              </a:rPr>
              <a:t>Cerone</a:t>
            </a:r>
            <a:r>
              <a:rPr lang="cs-CZ" sz="1800" dirty="0" smtClean="0">
                <a:latin typeface="+mj-lt"/>
              </a:rPr>
              <a:t> 480+</a:t>
            </a:r>
          </a:p>
          <a:p>
            <a:pPr marL="0" indent="0">
              <a:buFontTx/>
              <a:buNone/>
              <a:defRPr/>
            </a:pPr>
            <a:r>
              <a:rPr lang="cs-CZ" sz="1800" dirty="0" smtClean="0">
                <a:latin typeface="+mj-lt"/>
              </a:rPr>
              <a:t>                      a  postřik testovaný </a:t>
            </a:r>
            <a:r>
              <a:rPr lang="cs-CZ" sz="1800" dirty="0" err="1" smtClean="0">
                <a:latin typeface="+mj-lt"/>
              </a:rPr>
              <a:t>MendelU</a:t>
            </a:r>
            <a:endParaRPr lang="cs-CZ" sz="1800" dirty="0" smtClean="0">
              <a:latin typeface="+mj-lt"/>
            </a:endParaRPr>
          </a:p>
          <a:p>
            <a:pPr>
              <a:buFont typeface="Wingdings" pitchFamily="2" charset="2"/>
              <a:buChar char="Ø"/>
              <a:defRPr/>
            </a:pPr>
            <a:endParaRPr lang="cs-CZ" sz="1800" dirty="0" smtClean="0">
              <a:latin typeface="+mj-lt"/>
            </a:endParaRPr>
          </a:p>
          <a:p>
            <a:pPr>
              <a:buFont typeface="Wingdings" pitchFamily="2" charset="2"/>
              <a:buChar char="Ø"/>
              <a:defRPr/>
            </a:pPr>
            <a:endParaRPr lang="cs-CZ" sz="1800" dirty="0" smtClean="0">
              <a:latin typeface="+mj-lt"/>
            </a:endParaRPr>
          </a:p>
        </p:txBody>
      </p:sp>
      <p:pic>
        <p:nvPicPr>
          <p:cNvPr id="11269" name="Picture 7" descr="Výsledek obrázku pro pil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6600" y="2116138"/>
            <a:ext cx="2859088" cy="1025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70" name="Obrázek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9338" y="3840163"/>
            <a:ext cx="3168650" cy="2374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Nadpis 1"/>
          <p:cNvSpPr>
            <a:spLocks noGrp="1"/>
          </p:cNvSpPr>
          <p:nvPr>
            <p:ph type="title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cs-CZ" altLang="cs-CZ" sz="3600" b="1" smtClean="0">
                <a:solidFill>
                  <a:schemeClr val="bg1"/>
                </a:solidFill>
              </a:rPr>
              <a:t>Výsledky sledování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07950" y="1417638"/>
            <a:ext cx="8578850" cy="4933950"/>
          </a:xfrm>
        </p:spPr>
        <p:txBody>
          <a:bodyPr/>
          <a:lstStyle/>
          <a:p>
            <a:pPr marL="514350" indent="-514350">
              <a:buFontTx/>
              <a:buAutoNum type="alphaUcParenR"/>
              <a:defRPr/>
            </a:pPr>
            <a:r>
              <a:rPr lang="cs-CZ" sz="2800" b="1" dirty="0" smtClean="0"/>
              <a:t>Reakce</a:t>
            </a:r>
            <a:r>
              <a:rPr lang="cs-CZ" sz="2800" dirty="0" smtClean="0"/>
              <a:t> </a:t>
            </a:r>
            <a:r>
              <a:rPr lang="cs-CZ" sz="2800" b="1" dirty="0" smtClean="0"/>
              <a:t>jmelí na postřik okamžitá</a:t>
            </a:r>
            <a:r>
              <a:rPr lang="cs-CZ" sz="2800" dirty="0" smtClean="0"/>
              <a:t> </a:t>
            </a:r>
            <a:endParaRPr lang="cs-CZ" sz="2800" dirty="0"/>
          </a:p>
          <a:p>
            <a:pPr lvl="1">
              <a:lnSpc>
                <a:spcPct val="150000"/>
              </a:lnSpc>
              <a:defRPr/>
            </a:pPr>
            <a:r>
              <a:rPr lang="cs-CZ" sz="2400" dirty="0" smtClean="0"/>
              <a:t>v řádu několika týdnů </a:t>
            </a:r>
          </a:p>
          <a:p>
            <a:pPr lvl="1">
              <a:defRPr/>
            </a:pPr>
            <a:r>
              <a:rPr lang="cs-CZ" sz="2400" dirty="0" smtClean="0"/>
              <a:t>rozpad trsů</a:t>
            </a:r>
          </a:p>
          <a:p>
            <a:pPr lvl="1">
              <a:defRPr/>
            </a:pPr>
            <a:r>
              <a:rPr lang="cs-CZ" sz="2400" dirty="0" smtClean="0"/>
              <a:t>intenzita různá – zanedbatelná až kompletní</a:t>
            </a:r>
          </a:p>
          <a:p>
            <a:pPr marL="0" indent="0">
              <a:buFontTx/>
              <a:buNone/>
              <a:defRPr/>
            </a:pPr>
            <a:endParaRPr lang="cs-CZ" dirty="0" smtClean="0"/>
          </a:p>
        </p:txBody>
      </p:sp>
      <p:pic>
        <p:nvPicPr>
          <p:cNvPr id="12292" name="Picture 2" descr="H:\postřik\Poruba_4_20\Poruba (3)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9950" y="3535363"/>
            <a:ext cx="1876425" cy="281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3" name="Picture 3" descr="H:\jmeli-Honza\Poruba_jmelí\Poruba (10)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6600" y="4076700"/>
            <a:ext cx="2784475" cy="1858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4" name="Zástupný symbol pro obsah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9713" y="3535363"/>
            <a:ext cx="2097087" cy="2800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Obrázek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8888" y="1916113"/>
            <a:ext cx="6364287" cy="3833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Nadpis 1"/>
          <p:cNvSpPr txBox="1">
            <a:spLocks/>
          </p:cNvSpPr>
          <p:nvPr/>
        </p:nvSpPr>
        <p:spPr bwMode="auto">
          <a:xfrm>
            <a:off x="539750" y="260350"/>
            <a:ext cx="82296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pPr>
              <a:defRPr/>
            </a:pPr>
            <a:r>
              <a:rPr lang="cs-CZ" altLang="cs-CZ" sz="3600" b="1" kern="0" smtClean="0">
                <a:solidFill>
                  <a:schemeClr val="bg1"/>
                </a:solidFill>
              </a:rPr>
              <a:t>Reakce jmelí - okamžitá</a:t>
            </a:r>
            <a:endParaRPr lang="cs-CZ" altLang="cs-CZ" sz="3600" b="1" kern="0" dirty="0" smtClean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Nadpis 1"/>
          <p:cNvSpPr>
            <a:spLocks noGrp="1"/>
          </p:cNvSpPr>
          <p:nvPr>
            <p:ph type="title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cs-CZ" altLang="cs-CZ" sz="3600" b="1" smtClean="0">
                <a:solidFill>
                  <a:schemeClr val="bg1"/>
                </a:solidFill>
              </a:rPr>
              <a:t>Výsledky sledování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23850" y="1417638"/>
            <a:ext cx="8362950" cy="4929187"/>
          </a:xfrm>
        </p:spPr>
        <p:txBody>
          <a:bodyPr/>
          <a:lstStyle/>
          <a:p>
            <a:pPr marL="0" indent="0">
              <a:buFontTx/>
              <a:buNone/>
              <a:defRPr/>
            </a:pPr>
            <a:r>
              <a:rPr lang="cs-CZ" sz="2800" b="1" dirty="0" smtClean="0"/>
              <a:t>B) Reakce</a:t>
            </a:r>
            <a:r>
              <a:rPr lang="cs-CZ" sz="2800" dirty="0" smtClean="0"/>
              <a:t> </a:t>
            </a:r>
            <a:r>
              <a:rPr lang="cs-CZ" sz="2800" b="1" dirty="0" smtClean="0"/>
              <a:t>jmelí na postřik dlouhodobá </a:t>
            </a:r>
          </a:p>
          <a:p>
            <a:pPr lvl="1">
              <a:lnSpc>
                <a:spcPct val="150000"/>
              </a:lnSpc>
              <a:defRPr/>
            </a:pPr>
            <a:r>
              <a:rPr lang="cs-CZ" sz="2400" dirty="0" smtClean="0"/>
              <a:t>v </a:t>
            </a:r>
            <a:r>
              <a:rPr lang="cs-CZ" sz="2400" dirty="0"/>
              <a:t>řádu let </a:t>
            </a:r>
          </a:p>
          <a:p>
            <a:pPr lvl="1">
              <a:defRPr/>
            </a:pPr>
            <a:r>
              <a:rPr lang="cs-CZ" sz="2400" dirty="0"/>
              <a:t>zpětný nárůst jmelí v různé míře</a:t>
            </a:r>
          </a:p>
          <a:p>
            <a:pPr>
              <a:buFontTx/>
              <a:buChar char="-"/>
              <a:defRPr/>
            </a:pPr>
            <a:endParaRPr lang="cs-CZ" dirty="0" smtClean="0"/>
          </a:p>
        </p:txBody>
      </p:sp>
      <p:pic>
        <p:nvPicPr>
          <p:cNvPr id="14340" name="Obrázek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2188" y="2560638"/>
            <a:ext cx="2614612" cy="1963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1" name="Obrázek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0113" y="3213100"/>
            <a:ext cx="4535487" cy="3005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Zástupný symbol pro obsah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250" y="1844675"/>
            <a:ext cx="6132513" cy="3678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3" name="Nadpis 1"/>
          <p:cNvSpPr>
            <a:spLocks noGrp="1"/>
          </p:cNvSpPr>
          <p:nvPr>
            <p:ph type="title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cs-CZ" altLang="cs-CZ" sz="3600" b="1" smtClean="0">
                <a:solidFill>
                  <a:schemeClr val="bg1"/>
                </a:solidFill>
              </a:rPr>
              <a:t>Reakce jmelí - dlouhodobá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rezentace_AOPK_CR_2">
  <a:themeElements>
    <a:clrScheme name="Prezentace_AOPK_CR_2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Prezentace_AOPK_CR_2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Prezentace_AOPK_CR_2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zentace_AOPK_CR_2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zentace_AOPK_CR_2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zentace_AOPK_CR_2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zentace_AOPK_CR_2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zentace_AOPK_CR_2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ezentace_AOPK_CR_2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ezentace_AOPK_CR_2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ezentace_AOPK_CR_2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ezentace_AOPK_CR_2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ezentace_AOPK_CR_2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ezentace_AOPK_CR_2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Vlastní návrh">
  <a:themeElements>
    <a:clrScheme name="Vlastní návrh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Vlastní návrh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Vlastní návrh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lastní návrh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lastní návrh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lastní návrh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lastní návrh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lastní návrh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lastní návrh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lastní návrh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lastní návrh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lastní návrh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lastní návrh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lastní návrh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_Vlastní návrh">
  <a:themeElements>
    <a:clrScheme name="1_Vlastní návrh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Vlastní návrh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Vlastní návrh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Vlastní návrh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Vlastní návrh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Vlastní návrh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Vlastní návrh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Vlastní návrh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Vlastní návrh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Vlastní návrh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Vlastní návrh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Vlastní návrh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Vlastní návrh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Vlastní návrh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Motiv sady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Motiv sady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Prezentace_AOPK_CR_2</Template>
  <TotalTime>4993</TotalTime>
  <Words>419</Words>
  <Application>Microsoft Office PowerPoint</Application>
  <PresentationFormat>Předvádění na obrazovce (4:3)</PresentationFormat>
  <Paragraphs>95</Paragraphs>
  <Slides>18</Slides>
  <Notes>2</Notes>
  <HiddenSlides>0</HiddenSlides>
  <MMClips>0</MMClips>
  <ScaleCrop>false</ScaleCrop>
  <HeadingPairs>
    <vt:vector size="6" baseType="variant">
      <vt:variant>
        <vt:lpstr>Použitá písma</vt:lpstr>
      </vt:variant>
      <vt:variant>
        <vt:i4>4</vt:i4>
      </vt:variant>
      <vt:variant>
        <vt:lpstr>Motiv</vt:lpstr>
      </vt:variant>
      <vt:variant>
        <vt:i4>3</vt:i4>
      </vt:variant>
      <vt:variant>
        <vt:lpstr>Nadpisy snímků</vt:lpstr>
      </vt:variant>
      <vt:variant>
        <vt:i4>18</vt:i4>
      </vt:variant>
    </vt:vector>
  </HeadingPairs>
  <TitlesOfParts>
    <vt:vector size="25" baseType="lpstr">
      <vt:lpstr>Arial</vt:lpstr>
      <vt:lpstr>MS Gothic</vt:lpstr>
      <vt:lpstr>Tahoma</vt:lpstr>
      <vt:lpstr>Wingdings</vt:lpstr>
      <vt:lpstr>Prezentace_AOPK_CR_2</vt:lpstr>
      <vt:lpstr>Vlastní návrh</vt:lpstr>
      <vt:lpstr>1_Vlastní návrh</vt:lpstr>
      <vt:lpstr>Prezentace aplikace PowerPoint</vt:lpstr>
      <vt:lpstr>Rizika výskytu jmelí </vt:lpstr>
      <vt:lpstr>Rozpad vegetačních prvků</vt:lpstr>
      <vt:lpstr>Pohled do větve</vt:lpstr>
      <vt:lpstr>Likvidace jmelí</vt:lpstr>
      <vt:lpstr>Výsledky sledování</vt:lpstr>
      <vt:lpstr>Prezentace aplikace PowerPoint</vt:lpstr>
      <vt:lpstr>Výsledky sledování</vt:lpstr>
      <vt:lpstr>Reakce jmelí - dlouhodobá</vt:lpstr>
      <vt:lpstr> Př.1:  2 roky po postřiku</vt:lpstr>
      <vt:lpstr> Př.1:  2 roky po postřiku</vt:lpstr>
      <vt:lpstr>Př. 2:  Bez reakce</vt:lpstr>
      <vt:lpstr>Př. 3: Bez reakce ani na opakovaný postřik</vt:lpstr>
      <vt:lpstr>Limity chemické likvidace jmelí</vt:lpstr>
      <vt:lpstr>Kdy ošetřovat?</vt:lpstr>
      <vt:lpstr>Jak ošetřovat? – kombinace!</vt:lpstr>
      <vt:lpstr>Prezentace aplikace PowerPoint</vt:lpstr>
      <vt:lpstr>Prezentace aplikace PowerPoint</vt:lpstr>
    </vt:vector>
  </TitlesOfParts>
  <Company>AOPK ČR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Snímek 1</dc:title>
  <dc:creator>karolina.sulova</dc:creator>
  <cp:lastModifiedBy>Zbyněk Sovík</cp:lastModifiedBy>
  <cp:revision>293</cp:revision>
  <dcterms:created xsi:type="dcterms:W3CDTF">2012-04-12T08:56:03Z</dcterms:created>
  <dcterms:modified xsi:type="dcterms:W3CDTF">2023-02-21T14:15:47Z</dcterms:modified>
</cp:coreProperties>
</file>