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2" r:id="rId2"/>
    <p:sldMasterId id="2147483653" r:id="rId3"/>
  </p:sldMasterIdLst>
  <p:notesMasterIdLst>
    <p:notesMasterId r:id="rId14"/>
  </p:notesMasterIdLst>
  <p:handoutMasterIdLst>
    <p:handoutMasterId r:id="rId15"/>
  </p:handoutMasterIdLst>
  <p:sldIdLst>
    <p:sldId id="256" r:id="rId4"/>
    <p:sldId id="447" r:id="rId5"/>
    <p:sldId id="482" r:id="rId6"/>
    <p:sldId id="468" r:id="rId7"/>
    <p:sldId id="483" r:id="rId8"/>
    <p:sldId id="480" r:id="rId9"/>
    <p:sldId id="485" r:id="rId10"/>
    <p:sldId id="481" r:id="rId11"/>
    <p:sldId id="486" r:id="rId12"/>
    <p:sldId id="258" r:id="rId13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67" autoAdjust="0"/>
    <p:restoredTop sz="92239" autoAdjust="0"/>
  </p:normalViewPr>
  <p:slideViewPr>
    <p:cSldViewPr>
      <p:cViewPr varScale="1">
        <p:scale>
          <a:sx n="106" d="100"/>
          <a:sy n="106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856F9BF-34E1-4BB7-973B-A755B800A4AD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43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AB6B69F-0D75-4AD6-BB8D-C7E1EABC3DA1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742313D-D83D-4A9F-8861-F5AC946279BD}" type="slidenum">
              <a:rPr lang="cs-CZ" altLang="cs-CZ"/>
              <a:pPr/>
              <a:t>1</a:t>
            </a:fld>
            <a:endParaRPr lang="cs-CZ" altLang="cs-CZ"/>
          </a:p>
        </p:txBody>
      </p:sp>
      <p:sp>
        <p:nvSpPr>
          <p:cNvPr id="153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 smtClean="0">
              <a:latin typeface="Arial" panose="020B0604020202020204" pitchFamily="34" charset="0"/>
            </a:endParaRPr>
          </a:p>
        </p:txBody>
      </p:sp>
      <p:sp>
        <p:nvSpPr>
          <p:cNvPr id="16388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2CE219D-5173-4856-9073-EE6EA0358454}" type="slidenum">
              <a:rPr lang="cs-CZ" altLang="cs-CZ"/>
              <a:pPr/>
              <a:t>3</a:t>
            </a:fld>
            <a:endParaRPr lang="cs-CZ" alt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 smtClean="0">
              <a:latin typeface="Arial" panose="020B0604020202020204" pitchFamily="34" charset="0"/>
            </a:endParaRPr>
          </a:p>
        </p:txBody>
      </p:sp>
      <p:sp>
        <p:nvSpPr>
          <p:cNvPr id="17412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1E8739D-044C-42E2-B892-152D75E3BC61}" type="slidenum">
              <a:rPr lang="cs-CZ" altLang="cs-CZ"/>
              <a:pPr/>
              <a:t>4</a:t>
            </a:fld>
            <a:endParaRPr lang="cs-CZ" alt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 smtClean="0">
              <a:latin typeface="Arial" panose="020B0604020202020204" pitchFamily="34" charset="0"/>
            </a:endParaRPr>
          </a:p>
        </p:txBody>
      </p:sp>
      <p:sp>
        <p:nvSpPr>
          <p:cNvPr id="1843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84CB3F3-7006-462B-97C3-0AE9F6F219D0}" type="slidenum">
              <a:rPr lang="cs-CZ" altLang="cs-CZ"/>
              <a:pPr/>
              <a:t>6</a:t>
            </a:fld>
            <a:endParaRPr lang="cs-CZ" alt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 smtClean="0">
              <a:latin typeface="Arial" panose="020B0604020202020204" pitchFamily="34" charset="0"/>
            </a:endParaRPr>
          </a:p>
        </p:txBody>
      </p:sp>
      <p:sp>
        <p:nvSpPr>
          <p:cNvPr id="1946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041F0DF-50FA-48C5-8920-668EB67B4786}" type="slidenum">
              <a:rPr lang="cs-CZ" altLang="cs-CZ"/>
              <a:pPr/>
              <a:t>7</a:t>
            </a:fld>
            <a:endParaRPr lang="cs-CZ" alt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 smtClean="0">
              <a:latin typeface="Arial" panose="020B0604020202020204" pitchFamily="34" charset="0"/>
            </a:endParaRPr>
          </a:p>
        </p:txBody>
      </p:sp>
      <p:sp>
        <p:nvSpPr>
          <p:cNvPr id="20484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E428426-A327-436E-BE33-8FBD7B7330B0}" type="slidenum">
              <a:rPr lang="cs-CZ" altLang="cs-CZ"/>
              <a:pPr/>
              <a:t>8</a:t>
            </a:fld>
            <a:endParaRPr lang="cs-CZ" alt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 smtClean="0">
              <a:latin typeface="Arial" panose="020B0604020202020204" pitchFamily="34" charset="0"/>
            </a:endParaRPr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90FBEC8-2C28-4484-8320-81A9272A9BA3}" type="slidenum">
              <a:rPr lang="cs-CZ" altLang="cs-CZ"/>
              <a:pPr/>
              <a:t>9</a:t>
            </a:fld>
            <a:endParaRPr lang="cs-CZ" alt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512624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465340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835504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761560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115828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99585993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468050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307775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663823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9625535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29156746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4430184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9721789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680294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3967673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732864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0402519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914206933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733050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5421733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8887074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525599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460294285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43686891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568396167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751466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593028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679167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420053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4684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09815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76602536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21596461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PREZENTACE_TITUL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PREZENTACE_TEL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PREZENTACE_KONE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rr.cz/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8"/>
          <p:cNvSpPr txBox="1">
            <a:spLocks noChangeArrowheads="1"/>
          </p:cNvSpPr>
          <p:nvPr/>
        </p:nvSpPr>
        <p:spPr bwMode="auto">
          <a:xfrm>
            <a:off x="-387350" y="1411288"/>
            <a:ext cx="91630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cs-CZ" altLang="cs-CZ" sz="4800" b="1">
                <a:solidFill>
                  <a:schemeClr val="bg1"/>
                </a:solidFill>
              </a:rPr>
              <a:t>IROP</a:t>
            </a:r>
          </a:p>
          <a:p>
            <a:pPr algn="ctr" eaLnBrk="1" hangingPunct="1"/>
            <a:r>
              <a:rPr lang="cs-CZ" altLang="cs-CZ" sz="2400" b="1">
                <a:solidFill>
                  <a:schemeClr val="bg1"/>
                </a:solidFill>
              </a:rPr>
              <a:t>(Integrovaný regionální operační program)</a:t>
            </a:r>
          </a:p>
        </p:txBody>
      </p:sp>
      <p:sp>
        <p:nvSpPr>
          <p:cNvPr id="4099" name="Text Box 9"/>
          <p:cNvSpPr txBox="1">
            <a:spLocks noChangeArrowheads="1"/>
          </p:cNvSpPr>
          <p:nvPr/>
        </p:nvSpPr>
        <p:spPr bwMode="auto">
          <a:xfrm>
            <a:off x="274638" y="2746375"/>
            <a:ext cx="19161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b="1">
                <a:solidFill>
                  <a:schemeClr val="bg1"/>
                </a:solidFill>
              </a:rPr>
              <a:t>Věra Polochová</a:t>
            </a:r>
          </a:p>
        </p:txBody>
      </p:sp>
      <p:sp>
        <p:nvSpPr>
          <p:cNvPr id="4100" name="Text Box 10"/>
          <p:cNvSpPr txBox="1">
            <a:spLocks noChangeArrowheads="1"/>
          </p:cNvSpPr>
          <p:nvPr/>
        </p:nvSpPr>
        <p:spPr bwMode="auto">
          <a:xfrm>
            <a:off x="269875" y="3122613"/>
            <a:ext cx="52101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sz="1600">
                <a:solidFill>
                  <a:schemeClr val="bg1"/>
                </a:solidFill>
              </a:rPr>
              <a:t>AOPK ČR, Regionální pracoviště Správa CHKO Poodří</a:t>
            </a:r>
          </a:p>
        </p:txBody>
      </p:sp>
      <p:pic>
        <p:nvPicPr>
          <p:cNvPr id="4101" name="Picture 12" descr="M:\Sablony\loga\Loga Poodří\Poodr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15888"/>
            <a:ext cx="7191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ovéPole 7"/>
          <p:cNvSpPr txBox="1">
            <a:spLocks noChangeArrowheads="1"/>
          </p:cNvSpPr>
          <p:nvPr/>
        </p:nvSpPr>
        <p:spPr bwMode="auto">
          <a:xfrm>
            <a:off x="2484438" y="692150"/>
            <a:ext cx="17272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sz="800" b="1">
                <a:solidFill>
                  <a:schemeClr val="bg1"/>
                </a:solidFill>
                <a:cs typeface="Arial" panose="020B0604020202020204" pitchFamily="34" charset="0"/>
              </a:rPr>
              <a:t>CHRÁNĚNÁ KRAJINNÁ</a:t>
            </a:r>
          </a:p>
          <a:p>
            <a:pPr eaLnBrk="1" hangingPunct="1"/>
            <a:r>
              <a:rPr lang="cs-CZ" altLang="cs-CZ" sz="800" b="1">
                <a:solidFill>
                  <a:schemeClr val="bg1"/>
                </a:solidFill>
                <a:cs typeface="Arial" panose="020B0604020202020204" pitchFamily="34" charset="0"/>
              </a:rPr>
              <a:t>OBLAST POODŘÍ</a:t>
            </a:r>
          </a:p>
        </p:txBody>
      </p:sp>
      <p:pic>
        <p:nvPicPr>
          <p:cNvPr id="4103" name="Obrázek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075" y="3644900"/>
            <a:ext cx="4600575" cy="296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644650" y="1700213"/>
            <a:ext cx="50276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sz="4000" b="1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835150" y="2606675"/>
            <a:ext cx="61928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sz="2000" b="1">
                <a:solidFill>
                  <a:schemeClr val="bg1"/>
                </a:solidFill>
              </a:rPr>
              <a:t>Mgr. Věra Polochová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787900" y="3500438"/>
            <a:ext cx="29321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>
                <a:solidFill>
                  <a:schemeClr val="bg1"/>
                </a:solidFill>
              </a:rPr>
              <a:t>vera.polochova@nature.cz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1"/>
          <p:cNvSpPr>
            <a:spLocks noGrp="1"/>
          </p:cNvSpPr>
          <p:nvPr>
            <p:ph type="title"/>
          </p:nvPr>
        </p:nvSpPr>
        <p:spPr bwMode="auto">
          <a:xfrm>
            <a:off x="436563" y="260350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cs-CZ" altLang="cs-CZ" sz="3600" b="1" smtClean="0">
                <a:solidFill>
                  <a:schemeClr val="bg1"/>
                </a:solidFill>
              </a:rPr>
              <a:t>IROP</a:t>
            </a:r>
          </a:p>
        </p:txBody>
      </p:sp>
      <p:sp>
        <p:nvSpPr>
          <p:cNvPr id="7171" name="Zástupný symbol pro obsah 2"/>
          <p:cNvSpPr>
            <a:spLocks noGrp="1"/>
          </p:cNvSpPr>
          <p:nvPr>
            <p:ph idx="1"/>
          </p:nvPr>
        </p:nvSpPr>
        <p:spPr bwMode="auto">
          <a:xfrm>
            <a:off x="250825" y="1566863"/>
            <a:ext cx="8507413" cy="129698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cs-CZ" altLang="cs-CZ" sz="2400" dirty="0" smtClean="0"/>
              <a:t>spravuje MMR </a:t>
            </a:r>
            <a:r>
              <a:rPr lang="cs-CZ" altLang="cs-CZ" sz="1800" dirty="0" smtClean="0"/>
              <a:t>(výzvy, podmínky, hodnocení, proplácení)</a:t>
            </a:r>
          </a:p>
          <a:p>
            <a:pPr>
              <a:defRPr/>
            </a:pPr>
            <a:r>
              <a:rPr lang="cs-CZ" altLang="cs-CZ" sz="2400" dirty="0" smtClean="0"/>
              <a:t>10 </a:t>
            </a:r>
            <a:r>
              <a:rPr lang="cs-CZ" altLang="cs-CZ" sz="2400" dirty="0"/>
              <a:t>oblastí – specifických </a:t>
            </a:r>
            <a:r>
              <a:rPr lang="cs-CZ" altLang="cs-CZ" sz="2400" dirty="0" smtClean="0"/>
              <a:t>cílů</a:t>
            </a:r>
          </a:p>
          <a:p>
            <a:pPr marL="0" indent="0">
              <a:buFontTx/>
              <a:buNone/>
              <a:defRPr/>
            </a:pPr>
            <a:endParaRPr lang="cs-CZ" sz="2400" dirty="0" smtClean="0"/>
          </a:p>
          <a:p>
            <a:pPr marL="0" indent="0">
              <a:buFontTx/>
              <a:buNone/>
              <a:defRPr/>
            </a:pPr>
            <a:endParaRPr lang="cs-CZ" sz="2400" dirty="0" smtClean="0"/>
          </a:p>
          <a:p>
            <a:pPr>
              <a:defRPr/>
            </a:pPr>
            <a:endParaRPr lang="cs-CZ" sz="4000" dirty="0" smtClean="0">
              <a:solidFill>
                <a:srgbClr val="84BF41"/>
              </a:solidFill>
            </a:endParaRPr>
          </a:p>
          <a:p>
            <a:pPr marL="0" indent="0">
              <a:buFontTx/>
              <a:buNone/>
              <a:defRPr/>
            </a:pPr>
            <a:endParaRPr lang="cs-CZ" altLang="cs-CZ" dirty="0" smtClean="0"/>
          </a:p>
        </p:txBody>
      </p:sp>
      <p:sp>
        <p:nvSpPr>
          <p:cNvPr id="5" name="Šipka dolů 4"/>
          <p:cNvSpPr/>
          <p:nvPr/>
        </p:nvSpPr>
        <p:spPr>
          <a:xfrm rot="18855534">
            <a:off x="3625850" y="2433638"/>
            <a:ext cx="287338" cy="893762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5125" name="TextovéPole 5"/>
          <p:cNvSpPr txBox="1">
            <a:spLocks noChangeArrowheads="1"/>
          </p:cNvSpPr>
          <p:nvPr/>
        </p:nvSpPr>
        <p:spPr bwMode="auto">
          <a:xfrm>
            <a:off x="2484438" y="3295650"/>
            <a:ext cx="61198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cs-CZ" b="1"/>
              <a:t>SC 2.2 Posilování ochrany a zachování přírody, biologické rozmanitosti a zelené infrastruktury, a to i v městských oblastech, a omezování všech forem znečištění  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590925" y="4879975"/>
            <a:ext cx="5113338" cy="984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cs-CZ" sz="2000" dirty="0">
                <a:latin typeface="+mn-lt"/>
              </a:rPr>
              <a:t>Vyhlášení výzvy – březen 2023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cs-CZ" altLang="cs-CZ" sz="2000" dirty="0">
                <a:latin typeface="+mn-lt"/>
              </a:rPr>
              <a:t>Konzultační </a:t>
            </a:r>
            <a:r>
              <a:rPr lang="cs-CZ" altLang="cs-CZ" sz="2000" dirty="0">
                <a:latin typeface="+mn-lt"/>
              </a:rPr>
              <a:t>servis IROP – </a:t>
            </a:r>
            <a:r>
              <a:rPr lang="cs-CZ" altLang="cs-CZ" sz="2000" dirty="0">
                <a:latin typeface="+mn-lt"/>
                <a:hlinkClick r:id="rId2"/>
              </a:rPr>
              <a:t>www.crr.cz</a:t>
            </a:r>
            <a:endParaRPr lang="cs-CZ" altLang="cs-CZ" sz="2000" dirty="0">
              <a:latin typeface="+mn-lt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cs-CZ" dirty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 bwMode="auto">
          <a:xfrm>
            <a:off x="673100" y="188913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cs-CZ" altLang="cs-CZ" sz="3600" b="1" smtClean="0">
                <a:solidFill>
                  <a:schemeClr val="bg1"/>
                </a:solidFill>
              </a:rPr>
              <a:t>Role AOPK ČR</a:t>
            </a:r>
          </a:p>
        </p:txBody>
      </p:sp>
      <p:sp>
        <p:nvSpPr>
          <p:cNvPr id="6147" name="Obdélník 1"/>
          <p:cNvSpPr>
            <a:spLocks noChangeArrowheads="1"/>
          </p:cNvSpPr>
          <p:nvPr/>
        </p:nvSpPr>
        <p:spPr bwMode="auto">
          <a:xfrm>
            <a:off x="107950" y="1196975"/>
            <a:ext cx="9036050" cy="461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 altLang="cs-CZ" sz="2400"/>
              <a:t>vydávání stanovisek k projektům podávaných do SC 2.2. (60 dní)</a:t>
            </a:r>
          </a:p>
          <a:p>
            <a:endParaRPr lang="cs-CZ" altLang="cs-CZ" sz="2400" b="1"/>
          </a:p>
          <a:p>
            <a:pPr algn="ctr"/>
            <a:r>
              <a:rPr lang="cs-CZ" altLang="cs-CZ" sz="2400" b="1"/>
              <a:t>  Podmínka přiložit </a:t>
            </a:r>
            <a:r>
              <a:rPr lang="cs-CZ" altLang="cs-CZ" sz="2400" b="1">
                <a:solidFill>
                  <a:srgbClr val="C00000"/>
                </a:solidFill>
              </a:rPr>
              <a:t>kladné stanovisko </a:t>
            </a:r>
            <a:r>
              <a:rPr lang="cs-CZ" altLang="cs-CZ" sz="2400" b="1"/>
              <a:t>AOPK ČR</a:t>
            </a:r>
          </a:p>
          <a:p>
            <a:endParaRPr lang="cs-CZ" altLang="cs-CZ" sz="2400" b="1"/>
          </a:p>
          <a:p>
            <a:pPr algn="just"/>
            <a:r>
              <a:rPr lang="cs-CZ" altLang="cs-CZ" sz="2400" b="1"/>
              <a:t>AOPK </a:t>
            </a:r>
            <a:r>
              <a:rPr lang="cs-CZ" altLang="cs-CZ" sz="2400" b="1" u="sng"/>
              <a:t>hodnotí</a:t>
            </a:r>
            <a:r>
              <a:rPr lang="cs-CZ" altLang="cs-CZ" sz="2400" b="1">
                <a:solidFill>
                  <a:srgbClr val="00B050"/>
                </a:solidFill>
              </a:rPr>
              <a:t> </a:t>
            </a:r>
            <a:r>
              <a:rPr lang="cs-CZ" altLang="cs-CZ" sz="2400"/>
              <a:t>tzv. modrozelená kritéria = vegetační a přírodě blízké vodní prvky</a:t>
            </a:r>
          </a:p>
          <a:p>
            <a:pPr algn="just"/>
            <a:endParaRPr lang="cs-CZ" altLang="cs-CZ" sz="2400" b="1"/>
          </a:p>
          <a:p>
            <a:pPr algn="just"/>
            <a:r>
              <a:rPr lang="cs-CZ" altLang="cs-CZ" sz="2400" b="1"/>
              <a:t>AOPK </a:t>
            </a:r>
            <a:r>
              <a:rPr lang="cs-CZ" altLang="cs-CZ" sz="2400" b="1" u="sng"/>
              <a:t>nehodnotí</a:t>
            </a:r>
            <a:r>
              <a:rPr lang="cs-CZ" altLang="cs-CZ" sz="2400" b="1">
                <a:solidFill>
                  <a:srgbClr val="FFC000"/>
                </a:solidFill>
              </a:rPr>
              <a:t> </a:t>
            </a:r>
            <a:r>
              <a:rPr lang="cs-CZ" altLang="cs-CZ" sz="2400"/>
              <a:t>veřejnou a technickou infrastrukturu, mobiliář a vybavenost, nákladovost projektu</a:t>
            </a:r>
          </a:p>
          <a:p>
            <a:endParaRPr lang="cs-CZ" altLang="cs-CZ"/>
          </a:p>
          <a:p>
            <a:endParaRPr lang="cs-CZ" altLang="cs-CZ" b="1">
              <a:solidFill>
                <a:srgbClr val="006047"/>
              </a:solidFill>
            </a:endParaRPr>
          </a:p>
          <a:p>
            <a:pPr algn="ctr"/>
            <a:r>
              <a:rPr lang="cs-CZ" altLang="cs-CZ" sz="2400" b="1">
                <a:solidFill>
                  <a:srgbClr val="C00000"/>
                </a:solidFill>
              </a:rPr>
              <a:t>Konzultace důrazně doporučeny </a:t>
            </a:r>
            <a:r>
              <a:rPr lang="cs-CZ" altLang="cs-CZ" sz="2400" b="1">
                <a:solidFill>
                  <a:srgbClr val="C00000"/>
                </a:solidFill>
                <a:sym typeface="Wingdings" panose="05000000000000000000" pitchFamily="2" charset="2"/>
              </a:rPr>
              <a:t></a:t>
            </a:r>
            <a:endParaRPr lang="cs-CZ" altLang="cs-CZ" sz="2400" b="1">
              <a:solidFill>
                <a:srgbClr val="C00000"/>
              </a:solidFill>
            </a:endParaRPr>
          </a:p>
          <a:p>
            <a:endParaRPr lang="cs-CZ" altLang="cs-CZ">
              <a:solidFill>
                <a:srgbClr val="84BF4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cs-CZ" altLang="cs-CZ" sz="3600" b="1" smtClean="0">
                <a:solidFill>
                  <a:schemeClr val="bg1"/>
                </a:solidFill>
              </a:rPr>
              <a:t>Cíl SC 2.2. - zeleň</a:t>
            </a:r>
            <a:endParaRPr lang="cs-CZ" altLang="cs-CZ" sz="3600" smtClean="0"/>
          </a:p>
        </p:txBody>
      </p:sp>
      <p:sp>
        <p:nvSpPr>
          <p:cNvPr id="7171" name="Obdélník 1"/>
          <p:cNvSpPr>
            <a:spLocks noChangeArrowheads="1"/>
          </p:cNvSpPr>
          <p:nvPr/>
        </p:nvSpPr>
        <p:spPr bwMode="auto">
          <a:xfrm>
            <a:off x="327025" y="1052513"/>
            <a:ext cx="8709025" cy="529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 altLang="cs-CZ" b="1"/>
              <a:t>SC 2.2 Posilování ochrany a zachování přírody, biologické rozmanitosti a zelené infrastruktury, a to i v městských oblastech, a omezování všech forem znečištění  </a:t>
            </a:r>
          </a:p>
          <a:p>
            <a:endParaRPr lang="cs-CZ" altLang="cs-CZ" b="1"/>
          </a:p>
          <a:p>
            <a:r>
              <a:rPr lang="cs-CZ" altLang="cs-CZ" b="1"/>
              <a:t>Cíl:  </a:t>
            </a:r>
            <a:r>
              <a:rPr lang="cs-CZ" altLang="cs-CZ"/>
              <a:t>budování </a:t>
            </a:r>
            <a:r>
              <a:rPr lang="cs-CZ" altLang="cs-CZ" b="1">
                <a:solidFill>
                  <a:srgbClr val="C00000"/>
                </a:solidFill>
              </a:rPr>
              <a:t>zelené infrastruktury </a:t>
            </a:r>
            <a:r>
              <a:rPr lang="cs-CZ" altLang="cs-CZ"/>
              <a:t>měst a obcí</a:t>
            </a:r>
          </a:p>
          <a:p>
            <a:r>
              <a:rPr lang="cs-CZ" altLang="cs-CZ"/>
              <a:t> (pro zkvalitnění života a eliminaci dopadů klimatických změn)</a:t>
            </a:r>
          </a:p>
          <a:p>
            <a:endParaRPr lang="cs-CZ" altLang="cs-CZ" b="1"/>
          </a:p>
          <a:p>
            <a:r>
              <a:rPr lang="cs-CZ" altLang="cs-CZ" b="1"/>
              <a:t>          tvorba lokální městské zeleně </a:t>
            </a:r>
            <a:r>
              <a:rPr lang="cs-CZ" altLang="cs-CZ"/>
              <a:t>(+ případná návaznost na volnou krajinu)</a:t>
            </a:r>
          </a:p>
          <a:p>
            <a:endParaRPr lang="cs-CZ" altLang="cs-CZ"/>
          </a:p>
          <a:p>
            <a:r>
              <a:rPr lang="cs-CZ" altLang="cs-CZ" sz="1400" b="1"/>
              <a:t>Hlavní prvky:</a:t>
            </a:r>
          </a:p>
          <a:p>
            <a:r>
              <a:rPr lang="cs-CZ" altLang="cs-CZ" sz="1400"/>
              <a:t>parky, veškeré parkově upravené plochy, městské lesy, lesoparky a háje, prvky krajinné zeleně v sídle, zahrady, hřbitovy, rybníky, jezera, tůně, mokřady…..doplňkově také zelené střechy a fasády</a:t>
            </a:r>
          </a:p>
          <a:p>
            <a:endParaRPr lang="cs-CZ" altLang="cs-CZ" sz="1400"/>
          </a:p>
          <a:p>
            <a:endParaRPr lang="cs-CZ" altLang="cs-CZ" sz="1400"/>
          </a:p>
          <a:p>
            <a:r>
              <a:rPr lang="cs-CZ" altLang="cs-CZ" sz="1400" b="1"/>
              <a:t>Propojovací prvky:</a:t>
            </a:r>
          </a:p>
          <a:p>
            <a:pPr algn="just"/>
            <a:r>
              <a:rPr lang="cs-CZ" altLang="cs-CZ" sz="1400"/>
              <a:t>řeky, potoky, zeleň vodotečí, zeleň v ulicích</a:t>
            </a:r>
          </a:p>
          <a:p>
            <a:pPr algn="just"/>
            <a:r>
              <a:rPr lang="cs-CZ" altLang="cs-CZ" sz="1400"/>
              <a:t>a v rámci dopravních komunikací….stromořadí,</a:t>
            </a:r>
          </a:p>
          <a:p>
            <a:pPr algn="just"/>
            <a:r>
              <a:rPr lang="cs-CZ" altLang="cs-CZ" sz="1400"/>
              <a:t>vegetační pásy, záhonové výsadby,</a:t>
            </a:r>
          </a:p>
          <a:p>
            <a:pPr algn="just"/>
            <a:r>
              <a:rPr lang="cs-CZ" altLang="cs-CZ" sz="1400"/>
              <a:t>zasakovací průlehy apod.</a:t>
            </a:r>
          </a:p>
          <a:p>
            <a:endParaRPr lang="cs-CZ" altLang="cs-CZ"/>
          </a:p>
          <a:p>
            <a:endParaRPr lang="cs-CZ" altLang="cs-CZ"/>
          </a:p>
        </p:txBody>
      </p:sp>
      <p:sp>
        <p:nvSpPr>
          <p:cNvPr id="3" name="Šipka doprava 2"/>
          <p:cNvSpPr/>
          <p:nvPr/>
        </p:nvSpPr>
        <p:spPr>
          <a:xfrm>
            <a:off x="511175" y="3068638"/>
            <a:ext cx="439738" cy="1444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pic>
        <p:nvPicPr>
          <p:cNvPr id="7173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319588"/>
            <a:ext cx="4284663" cy="202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-147638" y="965200"/>
            <a:ext cx="9144001" cy="46038"/>
          </a:xfrm>
          <a:prstGeom prst="rect">
            <a:avLst/>
          </a:prstGeom>
        </p:spPr>
        <p:txBody>
          <a:bodyPr lIns="68580" tIns="34290" rIns="68580" bIns="34290">
            <a:normAutofit fontScale="25000" lnSpcReduction="20000"/>
          </a:bodyPr>
          <a:lstStyle/>
          <a:p>
            <a:pPr algn="ctr">
              <a:lnSpc>
                <a:spcPct val="80000"/>
              </a:lnSpc>
              <a:defRPr/>
            </a:pPr>
            <a:endParaRPr lang="cs-CZ" sz="1425" cap="all" dirty="0">
              <a:solidFill>
                <a:srgbClr val="006047"/>
              </a:solidFill>
              <a:latin typeface="Arial Black" panose="020B0A04020102020204" pitchFamily="34" charset="0"/>
              <a:ea typeface="+mj-ea"/>
              <a:cs typeface="+mj-cs"/>
            </a:endParaRPr>
          </a:p>
          <a:p>
            <a:pPr algn="ctr">
              <a:lnSpc>
                <a:spcPct val="80000"/>
              </a:lnSpc>
              <a:defRPr/>
            </a:pPr>
            <a:endParaRPr lang="cs-CZ" sz="1425" cap="all" dirty="0">
              <a:solidFill>
                <a:srgbClr val="006047"/>
              </a:solidFill>
              <a:latin typeface="Arial Black" panose="020B0A04020102020204" pitchFamily="34" charset="0"/>
              <a:ea typeface="+mj-ea"/>
              <a:cs typeface="+mj-cs"/>
            </a:endParaRPr>
          </a:p>
        </p:txBody>
      </p:sp>
      <p:pic>
        <p:nvPicPr>
          <p:cNvPr id="8195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275" y="3482975"/>
            <a:ext cx="3825875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142875" y="1279525"/>
            <a:ext cx="8086725" cy="1312863"/>
          </a:xfrm>
          <a:prstGeom prst="rect">
            <a:avLst/>
          </a:prstGeom>
        </p:spPr>
        <p:txBody>
          <a:bodyPr lIns="68580" tIns="34290" rIns="68580" bIns="34290">
            <a:normAutofit fontScale="70000" lnSpcReduction="20000"/>
          </a:bodyPr>
          <a:lstStyle/>
          <a:p>
            <a:pPr>
              <a:defRPr/>
            </a:pPr>
            <a:r>
              <a:rPr lang="cs-CZ" sz="2200" b="1" dirty="0"/>
              <a:t>- revitalizace</a:t>
            </a:r>
            <a:r>
              <a:rPr lang="cs-CZ" sz="2200" dirty="0"/>
              <a:t> </a:t>
            </a:r>
            <a:r>
              <a:rPr lang="cs-CZ" sz="2200" b="1" dirty="0"/>
              <a:t>vodních toků </a:t>
            </a:r>
            <a:r>
              <a:rPr lang="cs-CZ" sz="2200" dirty="0"/>
              <a:t>a ostatních vodních linií (tzv. měkká opatření….v přírodě blízkém pojetí),</a:t>
            </a:r>
          </a:p>
          <a:p>
            <a:pPr>
              <a:defRPr/>
            </a:pPr>
            <a:endParaRPr lang="cs-CZ" sz="2200" dirty="0"/>
          </a:p>
          <a:p>
            <a:pPr>
              <a:defRPr/>
            </a:pPr>
            <a:r>
              <a:rPr lang="cs-CZ" sz="2200" b="1" dirty="0"/>
              <a:t>- obnova a vytváření přírodě blízkých vodních ploch</a:t>
            </a:r>
            <a:r>
              <a:rPr lang="cs-CZ" sz="2200" dirty="0"/>
              <a:t>,</a:t>
            </a:r>
          </a:p>
          <a:p>
            <a:pPr>
              <a:defRPr/>
            </a:pPr>
            <a:endParaRPr lang="cs-CZ" sz="2200" dirty="0"/>
          </a:p>
          <a:p>
            <a:pPr>
              <a:defRPr/>
            </a:pPr>
            <a:r>
              <a:rPr lang="cs-CZ" sz="2200" b="1" dirty="0"/>
              <a:t>- odstranění</a:t>
            </a:r>
            <a:r>
              <a:rPr lang="cs-CZ" sz="2200" dirty="0"/>
              <a:t> </a:t>
            </a:r>
            <a:r>
              <a:rPr lang="cs-CZ" sz="2200" b="1" dirty="0"/>
              <a:t>příčných překážek a staveb</a:t>
            </a:r>
            <a:r>
              <a:rPr lang="cs-CZ" sz="2200" dirty="0"/>
              <a:t>, které pozbyly svého účelu, z koryt vodních toků,</a:t>
            </a:r>
          </a:p>
          <a:p>
            <a:pPr marL="214313" indent="-214313">
              <a:buFont typeface="Wingdings" panose="05000000000000000000" pitchFamily="2" charset="2"/>
              <a:buChar char="Ø"/>
              <a:defRPr/>
            </a:pPr>
            <a:endParaRPr lang="cs-CZ" sz="2200" dirty="0"/>
          </a:p>
          <a:p>
            <a:pPr marL="214313" indent="-214313">
              <a:buFont typeface="Wingdings" panose="05000000000000000000" pitchFamily="2" charset="2"/>
              <a:buChar char="Ø"/>
              <a:defRPr/>
            </a:pP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142875" y="2592388"/>
            <a:ext cx="8853488" cy="990600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/>
          <a:p>
            <a:pPr>
              <a:defRPr/>
            </a:pPr>
            <a:r>
              <a:rPr lang="cs-CZ" sz="1400" b="1" dirty="0"/>
              <a:t>- zpřístupnění</a:t>
            </a:r>
            <a:r>
              <a:rPr lang="cs-CZ" sz="1400" dirty="0"/>
              <a:t> </a:t>
            </a:r>
            <a:r>
              <a:rPr lang="cs-CZ" sz="1400" b="1" dirty="0"/>
              <a:t>vodních prvků</a:t>
            </a:r>
            <a:r>
              <a:rPr lang="cs-CZ" sz="1400" dirty="0"/>
              <a:t>, posílení pobytových a rekreačních funkcí </a:t>
            </a:r>
            <a:r>
              <a:rPr lang="cs-CZ" sz="1400" b="1" dirty="0"/>
              <a:t>říčního prostoru</a:t>
            </a:r>
            <a:r>
              <a:rPr lang="cs-CZ" sz="1400" dirty="0"/>
              <a:t>.</a:t>
            </a:r>
          </a:p>
          <a:p>
            <a:pPr marL="214313" indent="-214313">
              <a:buFont typeface="Wingdings" panose="05000000000000000000" pitchFamily="2" charset="2"/>
              <a:buChar char="Ø"/>
              <a:defRPr/>
            </a:pPr>
            <a:endParaRPr lang="cs-CZ" sz="1400" dirty="0"/>
          </a:p>
          <a:p>
            <a:pPr>
              <a:defRPr/>
            </a:pPr>
            <a:r>
              <a:rPr lang="cs-CZ" sz="1400" b="1" dirty="0"/>
              <a:t>- obnova historických vodních příkopů</a:t>
            </a:r>
          </a:p>
        </p:txBody>
      </p:sp>
      <p:pic>
        <p:nvPicPr>
          <p:cNvPr id="8198" name="Obráze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940175"/>
            <a:ext cx="3268662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561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cs-CZ" altLang="cs-CZ" sz="3600" b="1" smtClean="0">
                <a:solidFill>
                  <a:schemeClr val="bg1"/>
                </a:solidFill>
              </a:rPr>
              <a:t>Cíl SC 2.2. - vodní prvky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 bwMode="auto">
          <a:xfrm>
            <a:off x="673100" y="188913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cs-CZ" altLang="cs-CZ" sz="4000" b="1" smtClean="0">
                <a:solidFill>
                  <a:schemeClr val="bg1"/>
                </a:solidFill>
              </a:rPr>
              <a:t>Zelená infrastruktura</a:t>
            </a:r>
            <a:endParaRPr lang="cs-CZ" altLang="cs-CZ" sz="4000" smtClean="0"/>
          </a:p>
        </p:txBody>
      </p:sp>
      <p:sp>
        <p:nvSpPr>
          <p:cNvPr id="9219" name="Obdélník 1"/>
          <p:cNvSpPr>
            <a:spLocks noChangeArrowheads="1"/>
          </p:cNvSpPr>
          <p:nvPr/>
        </p:nvSpPr>
        <p:spPr bwMode="auto">
          <a:xfrm>
            <a:off x="431800" y="1196975"/>
            <a:ext cx="87122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 altLang="cs-CZ"/>
              <a:t>pouze </a:t>
            </a:r>
            <a:r>
              <a:rPr lang="cs-CZ" altLang="cs-CZ" b="1"/>
              <a:t>zastavěné a zastavitelné </a:t>
            </a:r>
            <a:r>
              <a:rPr lang="cs-CZ" altLang="cs-CZ"/>
              <a:t>území měst a obcí</a:t>
            </a:r>
          </a:p>
          <a:p>
            <a:endParaRPr lang="cs-CZ" altLang="cs-CZ"/>
          </a:p>
          <a:p>
            <a:r>
              <a:rPr lang="cs-CZ" altLang="cs-CZ" b="1"/>
              <a:t>ideálem jsou ucelené komplexní projekty </a:t>
            </a:r>
          </a:p>
          <a:p>
            <a:r>
              <a:rPr lang="cs-CZ" altLang="cs-CZ"/>
              <a:t>(zelená a modrá složka infrastruktury, dílčí a izolovaná opatření jsou nepřijatelná)</a:t>
            </a:r>
          </a:p>
          <a:p>
            <a:endParaRPr lang="cs-CZ" altLang="cs-CZ"/>
          </a:p>
          <a:p>
            <a:endParaRPr lang="cs-CZ" altLang="cs-CZ"/>
          </a:p>
          <a:p>
            <a:endParaRPr lang="cs-CZ" altLang="cs-CZ"/>
          </a:p>
          <a:p>
            <a:endParaRPr lang="cs-CZ" altLang="cs-CZ">
              <a:solidFill>
                <a:srgbClr val="84BF41"/>
              </a:solidFill>
            </a:endParaRPr>
          </a:p>
        </p:txBody>
      </p:sp>
      <p:pic>
        <p:nvPicPr>
          <p:cNvPr id="9220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492375"/>
            <a:ext cx="5854700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Obdélník 3"/>
          <p:cNvSpPr>
            <a:spLocks noChangeArrowheads="1"/>
          </p:cNvSpPr>
          <p:nvPr/>
        </p:nvSpPr>
        <p:spPr bwMode="auto">
          <a:xfrm>
            <a:off x="427038" y="5661025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cs-CZ" altLang="cs-CZ"/>
          </a:p>
          <a:p>
            <a:r>
              <a:rPr lang="cs-CZ" altLang="cs-CZ"/>
              <a:t>Celková částka na projekty - 13,8 mld. Kč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 bwMode="auto">
          <a:xfrm>
            <a:off x="0" y="188913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cs-CZ" altLang="cs-CZ" sz="3200" b="1" smtClean="0">
                <a:solidFill>
                  <a:schemeClr val="bg1"/>
                </a:solidFill>
              </a:rPr>
              <a:t>Činnosti AOPK ČR v IROP</a:t>
            </a:r>
            <a:endParaRPr lang="cs-CZ" altLang="cs-CZ" sz="3200" smtClean="0"/>
          </a:p>
        </p:txBody>
      </p:sp>
      <p:sp>
        <p:nvSpPr>
          <p:cNvPr id="2" name="Obdélník 1"/>
          <p:cNvSpPr/>
          <p:nvPr/>
        </p:nvSpPr>
        <p:spPr>
          <a:xfrm>
            <a:off x="179388" y="1196975"/>
            <a:ext cx="8964612" cy="42465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cs-CZ" b="1" dirty="0">
                <a:cs typeface="Arial" panose="020B0604020202020204" pitchFamily="34" charset="0"/>
              </a:rPr>
              <a:t>a) Konzultace a kultivace záměru</a:t>
            </a:r>
          </a:p>
          <a:p>
            <a:pPr marL="270000" indent="-162000">
              <a:buFont typeface="Arial" panose="020B0604020202020204" pitchFamily="34" charset="0"/>
              <a:buChar char="•"/>
              <a:defRPr/>
            </a:pPr>
            <a:r>
              <a:rPr lang="cs-CZ" dirty="0">
                <a:cs typeface="Arial" panose="020B0604020202020204" pitchFamily="34" charset="0"/>
              </a:rPr>
              <a:t>předběžná konzultace záměru</a:t>
            </a:r>
          </a:p>
          <a:p>
            <a:pPr marL="270000" indent="-162000">
              <a:buFont typeface="Arial" panose="020B0604020202020204" pitchFamily="34" charset="0"/>
              <a:buChar char="•"/>
              <a:defRPr/>
            </a:pPr>
            <a:r>
              <a:rPr lang="cs-CZ" dirty="0">
                <a:cs typeface="Arial" panose="020B0604020202020204" pitchFamily="34" charset="0"/>
              </a:rPr>
              <a:t>návštěva lokality, prověření limitů z hlediska ochrany přírody</a:t>
            </a:r>
          </a:p>
          <a:p>
            <a:pPr marL="270000" indent="-162000">
              <a:buFont typeface="Arial" panose="020B0604020202020204" pitchFamily="34" charset="0"/>
              <a:buChar char="•"/>
              <a:defRPr/>
            </a:pPr>
            <a:r>
              <a:rPr lang="cs-CZ" dirty="0">
                <a:cs typeface="Arial" panose="020B0604020202020204" pitchFamily="34" charset="0"/>
              </a:rPr>
              <a:t>po předložení prvního záměru kultivace projektu vč. konzultací v terénu dle potřeby</a:t>
            </a:r>
          </a:p>
          <a:p>
            <a:pPr>
              <a:defRPr/>
            </a:pPr>
            <a:endParaRPr lang="cs-CZ" dirty="0">
              <a:cs typeface="Arial" panose="020B0604020202020204" pitchFamily="34" charset="0"/>
            </a:endParaRPr>
          </a:p>
          <a:p>
            <a:pPr>
              <a:defRPr/>
            </a:pPr>
            <a:r>
              <a:rPr lang="cs-CZ" b="1" dirty="0">
                <a:cs typeface="Arial" panose="020B0604020202020204" pitchFamily="34" charset="0"/>
              </a:rPr>
              <a:t>b) Zpracování stanoviska</a:t>
            </a:r>
          </a:p>
          <a:p>
            <a:pPr marL="270000" indent="-162000">
              <a:buFont typeface="Arial" panose="020B0604020202020204" pitchFamily="34" charset="0"/>
              <a:buChar char="•"/>
              <a:defRPr/>
            </a:pPr>
            <a:r>
              <a:rPr lang="cs-CZ" dirty="0">
                <a:cs typeface="Arial" panose="020B0604020202020204" pitchFamily="34" charset="0"/>
              </a:rPr>
              <a:t>prostudování finální dokumentace žádosti  </a:t>
            </a:r>
          </a:p>
          <a:p>
            <a:pPr marL="270000" indent="-162000">
              <a:buFont typeface="Arial" panose="020B0604020202020204" pitchFamily="34" charset="0"/>
              <a:buChar char="•"/>
              <a:defRPr/>
            </a:pPr>
            <a:r>
              <a:rPr lang="cs-CZ" b="1" dirty="0">
                <a:cs typeface="Arial" panose="020B0604020202020204" pitchFamily="34" charset="0"/>
              </a:rPr>
              <a:t>zpracování stanoviska </a:t>
            </a:r>
            <a:r>
              <a:rPr lang="cs-CZ" dirty="0">
                <a:cs typeface="Arial" panose="020B0604020202020204" pitchFamily="34" charset="0"/>
              </a:rPr>
              <a:t>(vyhodnocení kritérií), </a:t>
            </a:r>
            <a:r>
              <a:rPr lang="cs-CZ" b="1" dirty="0">
                <a:cs typeface="Arial" panose="020B0604020202020204" pitchFamily="34" charset="0"/>
              </a:rPr>
              <a:t>stanovisko se zpracovává na žádost žadatele o podporu a je přílohou žádosti na MMR</a:t>
            </a:r>
          </a:p>
          <a:p>
            <a:pPr marL="108000">
              <a:defRPr/>
            </a:pPr>
            <a:endParaRPr lang="cs-CZ" b="1" dirty="0">
              <a:cs typeface="Arial" panose="020B0604020202020204" pitchFamily="34" charset="0"/>
            </a:endParaRPr>
          </a:p>
          <a:p>
            <a:pPr>
              <a:defRPr/>
            </a:pPr>
            <a:r>
              <a:rPr lang="cs-CZ" b="1" dirty="0">
                <a:cs typeface="Arial" panose="020B0604020202020204" pitchFamily="34" charset="0"/>
              </a:rPr>
              <a:t>c) Odborná podpora realizace záměru</a:t>
            </a:r>
          </a:p>
          <a:p>
            <a:pPr marL="270000" indent="-162000">
              <a:buFont typeface="Arial" panose="020B0604020202020204" pitchFamily="34" charset="0"/>
              <a:buChar char="•"/>
              <a:defRPr/>
            </a:pPr>
            <a:r>
              <a:rPr lang="cs-CZ" dirty="0">
                <a:cs typeface="Arial" panose="020B0604020202020204" pitchFamily="34" charset="0"/>
              </a:rPr>
              <a:t>zpracování </a:t>
            </a:r>
            <a:r>
              <a:rPr lang="cs-CZ" b="1" dirty="0">
                <a:cs typeface="Arial" panose="020B0604020202020204" pitchFamily="34" charset="0"/>
              </a:rPr>
              <a:t>stanoviska k věcné změně projektu </a:t>
            </a:r>
          </a:p>
          <a:p>
            <a:pPr marL="270000" indent="-162000">
              <a:buFont typeface="Arial" panose="020B0604020202020204" pitchFamily="34" charset="0"/>
              <a:buChar char="•"/>
              <a:defRPr/>
            </a:pPr>
            <a:r>
              <a:rPr lang="cs-CZ" b="1" dirty="0">
                <a:cs typeface="Arial" panose="020B0604020202020204" pitchFamily="34" charset="0"/>
              </a:rPr>
              <a:t>ověření skutečností uvedených v PD na místě realizace </a:t>
            </a:r>
            <a:r>
              <a:rPr lang="cs-CZ" dirty="0">
                <a:cs typeface="Arial" panose="020B0604020202020204" pitchFamily="34" charset="0"/>
              </a:rPr>
              <a:t>(v případě, že už realizace započala)</a:t>
            </a:r>
          </a:p>
          <a:p>
            <a:pPr>
              <a:defRPr/>
            </a:pPr>
            <a:endParaRPr lang="cs-CZ" dirty="0">
              <a:solidFill>
                <a:srgbClr val="84BF4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 bwMode="auto">
          <a:xfrm>
            <a:off x="673100" y="188913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cs-CZ" altLang="cs-CZ" sz="3200" b="1" smtClean="0">
                <a:solidFill>
                  <a:schemeClr val="bg1"/>
                </a:solidFill>
              </a:rPr>
              <a:t>Zeleň - kritéria přijatelnosti</a:t>
            </a:r>
            <a:endParaRPr lang="cs-CZ" altLang="cs-CZ" sz="3200" smtClean="0"/>
          </a:p>
        </p:txBody>
      </p:sp>
      <p:sp>
        <p:nvSpPr>
          <p:cNvPr id="2" name="Obdélník 1"/>
          <p:cNvSpPr/>
          <p:nvPr/>
        </p:nvSpPr>
        <p:spPr>
          <a:xfrm>
            <a:off x="188913" y="1322388"/>
            <a:ext cx="8713787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cs-CZ" sz="1600" b="1" dirty="0"/>
              <a:t>1.  Vegetační část projektu obsahuje dostatečné zhodnocení stávajícího stavu území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cs-CZ" sz="1600" dirty="0"/>
          </a:p>
          <a:p>
            <a:pPr marL="342900" indent="-342900" algn="just">
              <a:buFont typeface="+mj-lt"/>
              <a:buAutoNum type="arabicPeriod" startAt="2"/>
              <a:defRPr/>
            </a:pPr>
            <a:r>
              <a:rPr lang="cs-CZ" sz="1600" b="1" dirty="0"/>
              <a:t>Vegetační část projektu naplňuje cíle podpory a jeho přínosy k naplnění cílů podpory nejsou zanedbatelné</a:t>
            </a:r>
          </a:p>
          <a:p>
            <a:pPr marL="342900" indent="-342900" algn="just">
              <a:buFont typeface="+mj-lt"/>
              <a:buAutoNum type="arabicPeriod" startAt="2"/>
              <a:defRPr/>
            </a:pPr>
            <a:endParaRPr lang="cs-CZ" sz="1600" b="1" dirty="0"/>
          </a:p>
          <a:p>
            <a:pPr marL="342900" indent="-342900" algn="just">
              <a:buFont typeface="+mj-lt"/>
              <a:buAutoNum type="arabicPeriod" startAt="2"/>
              <a:defRPr/>
            </a:pPr>
            <a:r>
              <a:rPr lang="cs-CZ" sz="1600" b="1" dirty="0"/>
              <a:t>Navrhovaná opatření jsou v souladu se Standardy péče o přírodu a krajinu</a:t>
            </a:r>
          </a:p>
          <a:p>
            <a:pPr marL="342900" indent="-342900" algn="just">
              <a:buFont typeface="+mj-lt"/>
              <a:buAutoNum type="arabicPeriod" startAt="2"/>
              <a:defRPr/>
            </a:pPr>
            <a:endParaRPr lang="cs-CZ" sz="1600" b="1" dirty="0"/>
          </a:p>
          <a:p>
            <a:pPr marL="342900" indent="-342900" algn="just">
              <a:buFont typeface="+mj-lt"/>
              <a:buAutoNum type="arabicPeriod" startAt="2"/>
              <a:defRPr/>
            </a:pPr>
            <a:r>
              <a:rPr lang="cs-CZ" sz="1600" b="1" dirty="0"/>
              <a:t>V projektu zasahujícím do vegetace je dostatečně zhodnocen vliv průběhu realizace, nedojde ke snížení biodiverzity a nevratnému negativnímu zásahu do biotopu ZCHD</a:t>
            </a:r>
          </a:p>
          <a:p>
            <a:pPr marL="342900" indent="-342900" algn="just">
              <a:buFont typeface="+mj-lt"/>
              <a:buAutoNum type="arabicPeriod" startAt="2"/>
              <a:defRPr/>
            </a:pPr>
            <a:endParaRPr lang="cs-CZ" sz="1600" b="1" dirty="0"/>
          </a:p>
          <a:p>
            <a:pPr marL="342900" indent="-342900" algn="just">
              <a:buFont typeface="+mj-lt"/>
              <a:buAutoNum type="arabicPeriod" startAt="2"/>
              <a:defRPr/>
            </a:pPr>
            <a:r>
              <a:rPr lang="cs-CZ" sz="1600" b="1" dirty="0"/>
              <a:t>Projekt není v kolizi s ostatními zájmy chráněnými dle zákona č. 114/1992 Sb., o ochraně přírody a krajiny</a:t>
            </a:r>
          </a:p>
          <a:p>
            <a:pPr marL="342900" indent="-342900" algn="just">
              <a:buFont typeface="+mj-lt"/>
              <a:buAutoNum type="arabicPeriod" startAt="2"/>
              <a:defRPr/>
            </a:pPr>
            <a:endParaRPr lang="cs-CZ" sz="1600" b="1" dirty="0"/>
          </a:p>
          <a:p>
            <a:pPr marL="342900" indent="-342900" algn="just">
              <a:buFont typeface="+mj-lt"/>
              <a:buAutoNum type="arabicPeriod" startAt="2"/>
              <a:defRPr/>
            </a:pPr>
            <a:r>
              <a:rPr lang="cs-CZ" sz="1600" b="1" dirty="0"/>
              <a:t>Pokud je projekt realizován v ZCHÚ (nebo jeho OP) nebo v lokalitě soustavy Natura 2000, není v rozporu s plánem péče o ZCHÚ, zásadami péče ani se souhrnem doporučených opatření pro lokalitu soustavy Natura 2000.</a:t>
            </a:r>
          </a:p>
          <a:p>
            <a:pPr marL="342900" indent="-342900" algn="just">
              <a:buFont typeface="+mj-lt"/>
              <a:buAutoNum type="arabicPeriod" startAt="2"/>
              <a:defRPr/>
            </a:pPr>
            <a:endParaRPr lang="cs-CZ" sz="1600" b="1" dirty="0"/>
          </a:p>
          <a:p>
            <a:pPr marL="342900" indent="-342900" algn="just">
              <a:buFont typeface="+mj-lt"/>
              <a:buAutoNum type="arabicPeriod" startAt="2"/>
              <a:defRPr/>
            </a:pPr>
            <a:r>
              <a:rPr lang="cs-CZ" sz="1600" b="1" dirty="0"/>
              <a:t>V rámci realizace budou vysazovány stanovištně vhodné dřeviny</a:t>
            </a:r>
            <a:endParaRPr lang="cs-CZ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 bwMode="auto">
          <a:xfrm>
            <a:off x="17463" y="260350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cs-CZ" altLang="cs-CZ" sz="3200" b="1" smtClean="0">
                <a:solidFill>
                  <a:schemeClr val="bg1"/>
                </a:solidFill>
              </a:rPr>
              <a:t>Voda - kritéria přijatelnosti (výběr)</a:t>
            </a:r>
            <a:endParaRPr lang="cs-CZ" altLang="cs-CZ" sz="3200" smtClean="0"/>
          </a:p>
        </p:txBody>
      </p:sp>
      <p:sp>
        <p:nvSpPr>
          <p:cNvPr id="12291" name="Obdélník 1"/>
          <p:cNvSpPr>
            <a:spLocks noChangeArrowheads="1"/>
          </p:cNvSpPr>
          <p:nvPr/>
        </p:nvSpPr>
        <p:spPr bwMode="auto">
          <a:xfrm>
            <a:off x="188913" y="1196975"/>
            <a:ext cx="8713787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 altLang="cs-CZ" b="1">
                <a:cs typeface="Arial" panose="020B0604020202020204" pitchFamily="34" charset="0"/>
              </a:rPr>
              <a:t>1. Projekt nezhoršuje podmínky přirozené akumulace a retence vody v říčním prostoru.</a:t>
            </a:r>
          </a:p>
          <a:p>
            <a:r>
              <a:rPr lang="cs-CZ" altLang="cs-CZ" b="1">
                <a:cs typeface="Arial" panose="020B0604020202020204" pitchFamily="34" charset="0"/>
              </a:rPr>
              <a:t>2. Vodní plochy jsou vhodně navrženy v parametrech sklonů břehů a dna, hloubek včetně jejich variability, rozsahu litorální zóny a charakteru břehové linie.</a:t>
            </a:r>
          </a:p>
          <a:p>
            <a:r>
              <a:rPr lang="cs-CZ" altLang="cs-CZ" b="1">
                <a:cs typeface="Arial" panose="020B0604020202020204" pitchFamily="34" charset="0"/>
              </a:rPr>
              <a:t>3. Projekt představuje komplexní a efektivní řešení vícefunkčnosti říčního prostoru, je přínosný z hlediska morfologie, protipovodňových efektů a zvyšuje atraktivitu území z hlediska pobytové a rekreační funkce.</a:t>
            </a:r>
          </a:p>
          <a:p>
            <a:endParaRPr lang="cs-CZ" altLang="cs-CZ" b="1">
              <a:solidFill>
                <a:srgbClr val="006047"/>
              </a:solidFill>
              <a:cs typeface="Arial" panose="020B0604020202020204" pitchFamily="34" charset="0"/>
            </a:endParaRPr>
          </a:p>
          <a:p>
            <a:endParaRPr lang="cs-CZ" altLang="cs-CZ">
              <a:solidFill>
                <a:srgbClr val="84BF41"/>
              </a:solidFill>
            </a:endParaRPr>
          </a:p>
        </p:txBody>
      </p:sp>
      <p:pic>
        <p:nvPicPr>
          <p:cNvPr id="12292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565525"/>
            <a:ext cx="45466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_AOPK_CR_2">
  <a:themeElements>
    <a:clrScheme name="Prezentace_AOPK_CR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zentace_AOPK_CR_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zentace_AOPK_CR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AOPK_CR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AOPK_CR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AOPK_CR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AOPK_CR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AOPK_CR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AOPK_CR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AOPK_CR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AOPK_CR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AOPK_CR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AOPK_CR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AOPK_CR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Vlastní návrh">
  <a:themeElements>
    <a:clrScheme name="Vlastn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lastn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lastn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astn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astn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astn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astn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astn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Vlastní návrh">
  <a:themeElements>
    <a:clrScheme name="1_Vlastn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Vlastn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Vlastn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lastn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lastn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lastn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lastn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lastn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lastn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lastn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lastn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lastn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lastn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lastn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Prezentace_AOPK_CR_2</Template>
  <TotalTime>6221</TotalTime>
  <Words>702</Words>
  <Application>Microsoft Office PowerPoint</Application>
  <PresentationFormat>Předvádění na obrazovce (4:3)</PresentationFormat>
  <Paragraphs>101</Paragraphs>
  <Slides>10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3</vt:i4>
      </vt:variant>
      <vt:variant>
        <vt:lpstr>Nadpisy snímků</vt:lpstr>
      </vt:variant>
      <vt:variant>
        <vt:i4>10</vt:i4>
      </vt:variant>
    </vt:vector>
  </HeadingPairs>
  <TitlesOfParts>
    <vt:vector size="16" baseType="lpstr">
      <vt:lpstr>Arial</vt:lpstr>
      <vt:lpstr>Wingdings</vt:lpstr>
      <vt:lpstr>Arial Black</vt:lpstr>
      <vt:lpstr>Prezentace_AOPK_CR_2</vt:lpstr>
      <vt:lpstr>Vlastní návrh</vt:lpstr>
      <vt:lpstr>1_Vlastní návrh</vt:lpstr>
      <vt:lpstr>Prezentace aplikace PowerPoint</vt:lpstr>
      <vt:lpstr>IROP</vt:lpstr>
      <vt:lpstr>Role AOPK ČR</vt:lpstr>
      <vt:lpstr>Cíl SC 2.2. - zeleň</vt:lpstr>
      <vt:lpstr>Cíl SC 2.2. - vodní prvky</vt:lpstr>
      <vt:lpstr>Zelená infrastruktura</vt:lpstr>
      <vt:lpstr>Činnosti AOPK ČR v IROP</vt:lpstr>
      <vt:lpstr>Zeleň - kritéria přijatelnosti</vt:lpstr>
      <vt:lpstr>Voda - kritéria přijatelnosti (výběr)</vt:lpstr>
      <vt:lpstr>Prezentace aplikace PowerPoint</vt:lpstr>
    </vt:vector>
  </TitlesOfParts>
  <Company>AOPK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karolina.sulova</dc:creator>
  <cp:lastModifiedBy>Zbyněk Sovík</cp:lastModifiedBy>
  <cp:revision>331</cp:revision>
  <dcterms:created xsi:type="dcterms:W3CDTF">2012-04-12T08:56:03Z</dcterms:created>
  <dcterms:modified xsi:type="dcterms:W3CDTF">2023-02-21T14:26:56Z</dcterms:modified>
</cp:coreProperties>
</file>