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8" r:id="rId2"/>
    <p:sldId id="259" r:id="rId3"/>
    <p:sldId id="268" r:id="rId4"/>
    <p:sldId id="283" r:id="rId5"/>
    <p:sldId id="274" r:id="rId6"/>
    <p:sldId id="260" r:id="rId7"/>
    <p:sldId id="282" r:id="rId8"/>
    <p:sldId id="284" r:id="rId9"/>
    <p:sldId id="285" r:id="rId10"/>
    <p:sldId id="286" r:id="rId11"/>
    <p:sldId id="262" r:id="rId12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byněk Sovík" initials="ZS" lastIdx="1" clrIdx="0">
    <p:extLst>
      <p:ext uri="{19B8F6BF-5375-455C-9EA6-DF929625EA0E}">
        <p15:presenceInfo xmlns:p15="http://schemas.microsoft.com/office/powerpoint/2012/main" userId="Zbyněk Sovík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047"/>
    <a:srgbClr val="84BF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4535" autoAdjust="0"/>
  </p:normalViewPr>
  <p:slideViewPr>
    <p:cSldViewPr snapToGrid="0" snapToObjects="1">
      <p:cViewPr varScale="1">
        <p:scale>
          <a:sx n="109" d="100"/>
          <a:sy n="109" d="100"/>
        </p:scale>
        <p:origin x="63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CFE62C-05E7-4B31-AE56-55CF3EE0E627}" type="datetimeFigureOut">
              <a:rPr lang="cs-CZ" smtClean="0"/>
              <a:t>21.02.2023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070A6-8131-4B79-9F7E-C17F5337331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3998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70A6-8131-4B79-9F7E-C17F5337331F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45865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70A6-8131-4B79-9F7E-C17F5337331F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08085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70A6-8131-4B79-9F7E-C17F5337331F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02292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70A6-8131-4B79-9F7E-C17F5337331F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8081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70A6-8131-4B79-9F7E-C17F5337331F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65173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70A6-8131-4B79-9F7E-C17F5337331F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20958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70A6-8131-4B79-9F7E-C17F5337331F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74344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70A6-8131-4B79-9F7E-C17F5337331F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23178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070A6-8131-4B79-9F7E-C17F5337331F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3911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4A6CA74-7D12-B147-9250-8E2EF92887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A5EB8F85-2EC8-514A-AF5B-15B365C2E6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F75A6F9-B8C3-4A4D-8296-A54C76A2E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A260-4F65-DF4A-ACCF-4A98C018891B}" type="datetimeFigureOut">
              <a:rPr lang="cs-CZ" smtClean="0"/>
              <a:t>21.02.2023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31A6FB8-2CB5-F94E-8E77-28F94B078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323825D-1B5C-7446-A3BC-3A5E1EA4C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F608-B7AE-4442-A01A-943A1AD7B37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38794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A533F6D-ED28-6C4A-ACD4-E9FA752322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F2D3ACB2-CE9A-2D49-9D1D-035317AF90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732AF7C-03E7-CF42-AD8F-8564FB3BB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A260-4F65-DF4A-ACCF-4A98C018891B}" type="datetimeFigureOut">
              <a:rPr lang="cs-CZ" smtClean="0"/>
              <a:t>21.02.2023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4DB1E95-86CB-BD4D-B370-697F361DD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BA271FE-0DE7-FF40-881A-75ACDC8E0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F608-B7AE-4442-A01A-943A1AD7B37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1803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7E0632B4-4EEE-E043-9781-95D5FE6E94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5536060F-1CC5-4047-AA20-D2CBC0C50B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CC7B9BB-2AD4-D244-A4D7-1F3A1123B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A260-4F65-DF4A-ACCF-4A98C018891B}" type="datetimeFigureOut">
              <a:rPr lang="cs-CZ" smtClean="0"/>
              <a:t>21.02.2023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2FC2DF3-A49D-7B4A-A1D5-E3FC79FEA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AE0310C-14C0-C04F-A505-70845D864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F608-B7AE-4442-A01A-943A1AD7B37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533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CBD5E54-188C-3A4A-BD67-C145FD37B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F26DB05-CCEE-EE48-9583-8EF161064D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46FE8D6-1197-3A41-B821-5DADCAF3A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A260-4F65-DF4A-ACCF-4A98C018891B}" type="datetimeFigureOut">
              <a:rPr lang="cs-CZ" smtClean="0"/>
              <a:t>21.02.2023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D2A530E-3716-8448-A35E-9A68D41F1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CC5C6DB-467A-3E46-A748-1D575CA04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F608-B7AE-4442-A01A-943A1AD7B37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59224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B40B246-34FC-4947-832F-A677FC3D4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50EED4B6-864E-3242-83D5-391D3EF0EB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962E34DF-8714-784E-BBE1-E8A459750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A260-4F65-DF4A-ACCF-4A98C018891B}" type="datetimeFigureOut">
              <a:rPr lang="cs-CZ" smtClean="0"/>
              <a:t>21.02.2023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205564F-67E2-3A47-9EF8-D1242C27D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1BD1569-7DBD-5D4A-90FA-8FE838F0C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F608-B7AE-4442-A01A-943A1AD7B37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8383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3F0A701-3DEA-364E-9A66-CC9E15041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AB640BF-6D33-8245-88C1-0AA60E1012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DD8847E-EAB1-5646-AE16-CE5C673AA2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1A2B5987-143F-654B-BB01-BAB91E911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A260-4F65-DF4A-ACCF-4A98C018891B}" type="datetimeFigureOut">
              <a:rPr lang="cs-CZ" smtClean="0"/>
              <a:t>21.02.2023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2DFF10D5-73F2-2A45-BFD4-1B8E1464E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0470B80-FC08-AA48-8FFE-6E99E0051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F608-B7AE-4442-A01A-943A1AD7B37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77061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3354235-B9B3-0A40-9AE5-BE37D57A5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5CFE1C76-2C20-E44B-BE3E-3B37FD99C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ABC8412D-4B06-3A49-90F8-FC6C9B8FC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131B1822-F70C-E148-BD9C-007ED845F1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F3286906-2D5B-EF42-BB41-7B760843BB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9651DEC7-A583-8649-B5DC-8E7549696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A260-4F65-DF4A-ACCF-4A98C018891B}" type="datetimeFigureOut">
              <a:rPr lang="cs-CZ" smtClean="0"/>
              <a:t>21.02.2023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D9C35138-9F4A-1B4D-8CCF-FDA2ABA74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A0AD9DDD-DC44-544B-A413-D02F8299E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F608-B7AE-4442-A01A-943A1AD7B37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0025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2060634-EB24-E540-8A42-C3132F89D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A38FF8D5-F290-C046-8510-B1130EE02B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A260-4F65-DF4A-ACCF-4A98C018891B}" type="datetimeFigureOut">
              <a:rPr lang="cs-CZ" smtClean="0"/>
              <a:t>21.02.2023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A873CF7A-D91D-9742-BCFA-06C3F5242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F9F0767D-C961-C041-A513-6EB2AC3F4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F608-B7AE-4442-A01A-943A1AD7B37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934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114E8116-F6E2-1043-949D-B831A4043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A260-4F65-DF4A-ACCF-4A98C018891B}" type="datetimeFigureOut">
              <a:rPr lang="cs-CZ" smtClean="0"/>
              <a:t>21.02.2023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4522A23E-81AE-5041-ADFF-CDAAF9DC3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01BC898-4099-D04E-BC9F-CA574EA48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F608-B7AE-4442-A01A-943A1AD7B37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29566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4FBF4A5-BB99-B14F-81FC-69BE848CD8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4BBA6DE-A87A-A84F-BAA0-7760DE6406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97418F31-B788-7947-B7E9-4E50D035FC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5B818710-51DB-C147-B4AE-140DD44A6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A260-4F65-DF4A-ACCF-4A98C018891B}" type="datetimeFigureOut">
              <a:rPr lang="cs-CZ" smtClean="0"/>
              <a:t>21.02.2023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27089357-5A4E-9443-AF78-6EC39700C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D8AE1D8D-9AF6-AF40-A10B-FE07CEB0D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F608-B7AE-4442-A01A-943A1AD7B37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6010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7F3873F-C5AB-4B4A-A1CA-B757C0282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68211B48-FDCB-1F4B-BE0C-6E425201EA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3011C09B-9821-A24E-A81B-5904E47F2D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9EE37E95-3C81-FE4D-961A-353ACDA01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0A260-4F65-DF4A-ACCF-4A98C018891B}" type="datetimeFigureOut">
              <a:rPr lang="cs-CZ" smtClean="0"/>
              <a:t>21.02.2023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97FCA679-8DFA-8C43-94AF-917A71E39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FE338643-C849-6849-8973-8FEA0A3BE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FF608-B7AE-4442-A01A-943A1AD7B37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1570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782E3A9E-956B-3745-B12B-7F16922A7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52BC223-C578-E349-9970-EB48B31390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E49F72C-01D0-9C46-898C-B922CEF139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50A260-4F65-DF4A-ACCF-4A98C018891B}" type="datetimeFigureOut">
              <a:rPr lang="cs-CZ" smtClean="0"/>
              <a:t>21.02.2023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270298D-F039-8146-81DC-7077319E33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7F9186A-7673-A14E-9E5A-AB42EADA30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FF608-B7AE-4442-A01A-943A1AD7B37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5944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25F8EA60-1D40-D945-BDE3-8F3F6106B495}"/>
              </a:ext>
            </a:extLst>
          </p:cNvPr>
          <p:cNvSpPr txBox="1"/>
          <p:nvPr/>
        </p:nvSpPr>
        <p:spPr>
          <a:xfrm>
            <a:off x="992777" y="1339452"/>
            <a:ext cx="10319657" cy="8720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cs-CZ" sz="6000" b="1" dirty="0" smtClean="0">
                <a:solidFill>
                  <a:srgbClr val="00604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Práce s veřejností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D544C04F-F656-7545-ACB7-AB4D9892CB7E}"/>
              </a:ext>
            </a:extLst>
          </p:cNvPr>
          <p:cNvSpPr txBox="1"/>
          <p:nvPr/>
        </p:nvSpPr>
        <p:spPr>
          <a:xfrm>
            <a:off x="2536371" y="2928095"/>
            <a:ext cx="7119257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cs-CZ" sz="2000" b="1" dirty="0" smtClean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ZBYNĚK SOVÍK</a:t>
            </a:r>
            <a:endParaRPr lang="cs-CZ" sz="2000" b="1" dirty="0">
              <a:solidFill>
                <a:srgbClr val="84BF4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cs-CZ" sz="2000" dirty="0" smtClean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AOPK ČR, RP SCHKO Poodří</a:t>
            </a:r>
            <a:endParaRPr lang="cs-CZ" sz="2000" dirty="0">
              <a:solidFill>
                <a:srgbClr val="0060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5E6D87B1-70B0-DE49-8FE7-1D9CCDB2DF3F}"/>
              </a:ext>
            </a:extLst>
          </p:cNvPr>
          <p:cNvSpPr txBox="1"/>
          <p:nvPr/>
        </p:nvSpPr>
        <p:spPr>
          <a:xfrm>
            <a:off x="2536371" y="4107913"/>
            <a:ext cx="7119257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cs-CZ" sz="2400" b="1" dirty="0" smtClean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21. 2. 2023, Ostrava</a:t>
            </a:r>
          </a:p>
          <a:p>
            <a:pPr algn="ctr"/>
            <a:r>
              <a:rPr lang="cs-CZ" sz="2400" b="1" dirty="0" smtClean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setkání se starosty obcí</a:t>
            </a:r>
            <a:endParaRPr lang="cs-CZ" sz="2400" b="1" dirty="0">
              <a:solidFill>
                <a:srgbClr val="0060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Přímá spojnice 6">
            <a:extLst>
              <a:ext uri="{FF2B5EF4-FFF2-40B4-BE49-F238E27FC236}">
                <a16:creationId xmlns:a16="http://schemas.microsoft.com/office/drawing/2014/main" id="{A51E8B05-EF91-1143-8AA4-983037E4193E}"/>
              </a:ext>
            </a:extLst>
          </p:cNvPr>
          <p:cNvCxnSpPr/>
          <p:nvPr/>
        </p:nvCxnSpPr>
        <p:spPr>
          <a:xfrm>
            <a:off x="5375999" y="3909455"/>
            <a:ext cx="1440000" cy="0"/>
          </a:xfrm>
          <a:prstGeom prst="line">
            <a:avLst/>
          </a:prstGeom>
          <a:ln w="25400">
            <a:solidFill>
              <a:srgbClr val="84BF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bdélník 7">
            <a:extLst>
              <a:ext uri="{FF2B5EF4-FFF2-40B4-BE49-F238E27FC236}">
                <a16:creationId xmlns:a16="http://schemas.microsoft.com/office/drawing/2014/main" id="{231F6627-7280-8E47-9EAF-814EE4DB1F85}"/>
              </a:ext>
            </a:extLst>
          </p:cNvPr>
          <p:cNvSpPr/>
          <p:nvPr/>
        </p:nvSpPr>
        <p:spPr>
          <a:xfrm>
            <a:off x="3948263" y="6372000"/>
            <a:ext cx="429547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Agentura ochrany přírody a krajiny ČR  </a:t>
            </a:r>
            <a:r>
              <a:rPr lang="cs-CZ" sz="1200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www.nature.cz</a:t>
            </a:r>
          </a:p>
        </p:txBody>
      </p:sp>
    </p:spTree>
    <p:extLst>
      <p:ext uri="{BB962C8B-B14F-4D97-AF65-F5344CB8AC3E}">
        <p14:creationId xmlns:p14="http://schemas.microsoft.com/office/powerpoint/2010/main" val="112000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>
            <a:extLst>
              <a:ext uri="{FF2B5EF4-FFF2-40B4-BE49-F238E27FC236}">
                <a16:creationId xmlns:a16="http://schemas.microsoft.com/office/drawing/2014/main" id="{C0DD05D7-C9DF-4349-BDEF-AB05CF40B40B}"/>
              </a:ext>
            </a:extLst>
          </p:cNvPr>
          <p:cNvSpPr/>
          <p:nvPr/>
        </p:nvSpPr>
        <p:spPr>
          <a:xfrm>
            <a:off x="9585271" y="6372000"/>
            <a:ext cx="21827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AOPK ČR  </a:t>
            </a:r>
            <a:r>
              <a:rPr lang="cs-CZ" sz="1200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www.nature.cz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25F8EA60-1D40-D945-BDE3-8F3F6106B495}"/>
              </a:ext>
            </a:extLst>
          </p:cNvPr>
          <p:cNvSpPr txBox="1"/>
          <p:nvPr/>
        </p:nvSpPr>
        <p:spPr>
          <a:xfrm>
            <a:off x="3522566" y="180696"/>
            <a:ext cx="5312949" cy="86177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6000"/>
              </a:lnSpc>
            </a:pPr>
            <a:r>
              <a:rPr lang="cs-CZ" sz="2800" b="1" dirty="0" smtClean="0">
                <a:solidFill>
                  <a:srgbClr val="00604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Putovní výstava o Poodří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D544C04F-F656-7545-ACB7-AB4D9892CB7E}"/>
              </a:ext>
            </a:extLst>
          </p:cNvPr>
          <p:cNvSpPr txBox="1"/>
          <p:nvPr/>
        </p:nvSpPr>
        <p:spPr>
          <a:xfrm>
            <a:off x="373357" y="1224968"/>
            <a:ext cx="4830746" cy="3447098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dirty="0" smtClean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Videoprojekce - sestřih záběrů z </a:t>
            </a:r>
            <a:r>
              <a:rPr lang="cs-CZ" sz="2200" dirty="0" err="1" smtClean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dronu</a:t>
            </a:r>
            <a:endParaRPr lang="cs-CZ" sz="2200" dirty="0" smtClean="0">
              <a:solidFill>
                <a:srgbClr val="0060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dirty="0" smtClean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Přírodniny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dirty="0" smtClean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Propagační materiály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dirty="0" smtClean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Hry a Aktivity pro děti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dirty="0" smtClean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Výpomoc s instalací</a:t>
            </a: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C5538EC3-73E4-6442-801E-7AA111C68DF6}"/>
              </a:ext>
            </a:extLst>
          </p:cNvPr>
          <p:cNvSpPr/>
          <p:nvPr/>
        </p:nvSpPr>
        <p:spPr>
          <a:xfrm>
            <a:off x="274548" y="6372000"/>
            <a:ext cx="49295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Práce s veřejností v </a:t>
            </a:r>
            <a:r>
              <a:rPr lang="cs-CZ" sz="1200" b="1" dirty="0" smtClean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Poodří </a:t>
            </a:r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setkání se starosty obcí | 21. 2. 2023</a:t>
            </a:r>
          </a:p>
        </p:txBody>
      </p:sp>
      <p:pic>
        <p:nvPicPr>
          <p:cNvPr id="14" name="Obrázek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292" y="1144418"/>
            <a:ext cx="6447692" cy="48357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6301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 descr="Obsah obrázku jídlo, podepsat&#10;&#10;Popis byl vytvořen automaticky">
            <a:extLst>
              <a:ext uri="{FF2B5EF4-FFF2-40B4-BE49-F238E27FC236}">
                <a16:creationId xmlns:a16="http://schemas.microsoft.com/office/drawing/2014/main" id="{CDCE3E6D-C4B3-0746-89F1-CFFA8D31A4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0196" y="906568"/>
            <a:ext cx="2494010" cy="1402880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02045D22-B9D1-6A4A-9EB5-A2D26A124158}"/>
              </a:ext>
            </a:extLst>
          </p:cNvPr>
          <p:cNvSpPr txBox="1"/>
          <p:nvPr/>
        </p:nvSpPr>
        <p:spPr>
          <a:xfrm>
            <a:off x="1243661" y="2699766"/>
            <a:ext cx="9511248" cy="15740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cs-CZ" sz="4000" b="1" dirty="0" smtClean="0">
                <a:solidFill>
                  <a:srgbClr val="00604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DĚKUJI</a:t>
            </a:r>
            <a:endParaRPr lang="cs-CZ" sz="4000" b="1" dirty="0">
              <a:solidFill>
                <a:srgbClr val="006047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pPr algn="ctr">
              <a:lnSpc>
                <a:spcPts val="6000"/>
              </a:lnSpc>
            </a:pPr>
            <a:r>
              <a:rPr lang="cs-CZ" sz="4000" b="1" dirty="0">
                <a:solidFill>
                  <a:srgbClr val="00604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ZA </a:t>
            </a:r>
            <a:r>
              <a:rPr lang="cs-CZ" sz="4000" b="1" dirty="0" smtClean="0">
                <a:solidFill>
                  <a:srgbClr val="00604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VAŠI </a:t>
            </a:r>
            <a:r>
              <a:rPr lang="cs-CZ" sz="4000" b="1" dirty="0">
                <a:solidFill>
                  <a:srgbClr val="00604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POZORNOST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8061" y="842092"/>
            <a:ext cx="1531832" cy="1531832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D544C04F-F656-7545-ACB7-AB4D9892CB7E}"/>
              </a:ext>
            </a:extLst>
          </p:cNvPr>
          <p:cNvSpPr txBox="1"/>
          <p:nvPr/>
        </p:nvSpPr>
        <p:spPr>
          <a:xfrm>
            <a:off x="2042380" y="4362401"/>
            <a:ext cx="8089655" cy="3693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cs-CZ" b="1" dirty="0" smtClean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Zbyněk Sovík </a:t>
            </a:r>
            <a:r>
              <a:rPr lang="cs-CZ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</a:t>
            </a:r>
            <a:r>
              <a:rPr lang="cs-CZ" b="1" dirty="0" smtClean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AOPK ČR, RP SCHKO Poodří </a:t>
            </a:r>
            <a:r>
              <a:rPr lang="cs-CZ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</a:t>
            </a:r>
            <a:r>
              <a:rPr lang="cs-CZ" b="1" dirty="0" smtClean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zbynek.sovik@nature.cz</a:t>
            </a:r>
            <a:endParaRPr lang="cs-CZ" b="1" dirty="0">
              <a:solidFill>
                <a:srgbClr val="84BF4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D544C04F-F656-7545-ACB7-AB4D9892CB7E}"/>
              </a:ext>
            </a:extLst>
          </p:cNvPr>
          <p:cNvSpPr txBox="1"/>
          <p:nvPr/>
        </p:nvSpPr>
        <p:spPr>
          <a:xfrm>
            <a:off x="3380681" y="4820347"/>
            <a:ext cx="5780904" cy="3693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cs-CZ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acebook.com/</a:t>
            </a:r>
            <a:r>
              <a:rPr lang="cs-CZ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chkopoodri</a:t>
            </a:r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dirty="0" smtClean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b="1" dirty="0" smtClean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poodri.nature.cz</a:t>
            </a:r>
            <a:endParaRPr lang="cs-CZ" b="1" dirty="0">
              <a:solidFill>
                <a:srgbClr val="0060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59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ázek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8047" y="1160535"/>
            <a:ext cx="1684812" cy="1850146"/>
          </a:xfrm>
          <a:prstGeom prst="rect">
            <a:avLst/>
          </a:prstGeom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C0DD05D7-C9DF-4349-BDEF-AB05CF40B40B}"/>
              </a:ext>
            </a:extLst>
          </p:cNvPr>
          <p:cNvSpPr/>
          <p:nvPr/>
        </p:nvSpPr>
        <p:spPr>
          <a:xfrm>
            <a:off x="9585271" y="6372000"/>
            <a:ext cx="21827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AOPK ČR  </a:t>
            </a:r>
            <a:r>
              <a:rPr lang="cs-CZ" sz="1200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www.nature.cz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D544C04F-F656-7545-ACB7-AB4D9892CB7E}"/>
              </a:ext>
            </a:extLst>
          </p:cNvPr>
          <p:cNvSpPr txBox="1"/>
          <p:nvPr/>
        </p:nvSpPr>
        <p:spPr>
          <a:xfrm>
            <a:off x="937364" y="177384"/>
            <a:ext cx="10287402" cy="109260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cs-CZ" sz="3000" b="1" dirty="0" smtClean="0">
                <a:solidFill>
                  <a:srgbClr val="00604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Akce pro veřejnost</a:t>
            </a:r>
          </a:p>
          <a:p>
            <a:pPr algn="ctr">
              <a:spcAft>
                <a:spcPts val="600"/>
              </a:spcAft>
            </a:pPr>
            <a:r>
              <a:rPr lang="cs-CZ" sz="3000" b="1" dirty="0" smtClean="0">
                <a:solidFill>
                  <a:srgbClr val="00604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Spolupráce s partnery v roce 2022</a:t>
            </a:r>
            <a:endParaRPr lang="cs-CZ" sz="3000" b="1" dirty="0">
              <a:solidFill>
                <a:srgbClr val="006047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2073" y="1272875"/>
            <a:ext cx="1516910" cy="1516910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6047" y="3158564"/>
            <a:ext cx="1322936" cy="1252938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1065" y="1311196"/>
            <a:ext cx="1797218" cy="1497678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6502" y="2878224"/>
            <a:ext cx="1195130" cy="1555480"/>
          </a:xfrm>
          <a:prstGeom prst="rect">
            <a:avLst/>
          </a:prstGeom>
        </p:spPr>
      </p:pic>
      <p:pic>
        <p:nvPicPr>
          <p:cNvPr id="16" name="Obrázek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8731" y="4317007"/>
            <a:ext cx="1059610" cy="1486518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4431" y="1470357"/>
            <a:ext cx="3065560" cy="927231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1466" y="1353681"/>
            <a:ext cx="1502124" cy="1463854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14" y="4571728"/>
            <a:ext cx="3137108" cy="1394270"/>
          </a:xfrm>
          <a:prstGeom prst="rect">
            <a:avLst/>
          </a:prstGeom>
        </p:spPr>
      </p:pic>
      <p:pic>
        <p:nvPicPr>
          <p:cNvPr id="20" name="Obrázek 1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398" y="2941050"/>
            <a:ext cx="2623942" cy="495934"/>
          </a:xfrm>
          <a:prstGeom prst="rect">
            <a:avLst/>
          </a:prstGeom>
        </p:spPr>
      </p:pic>
      <p:pic>
        <p:nvPicPr>
          <p:cNvPr id="21" name="Obrázek 2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3750" y="4636704"/>
            <a:ext cx="1977638" cy="1281722"/>
          </a:xfrm>
          <a:prstGeom prst="rect">
            <a:avLst/>
          </a:prstGeom>
        </p:spPr>
      </p:pic>
      <p:pic>
        <p:nvPicPr>
          <p:cNvPr id="23" name="Obrázek 2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4547" y="4207266"/>
            <a:ext cx="1339522" cy="1526792"/>
          </a:xfrm>
          <a:prstGeom prst="rect">
            <a:avLst/>
          </a:prstGeom>
        </p:spPr>
      </p:pic>
      <p:pic>
        <p:nvPicPr>
          <p:cNvPr id="24" name="Obrázek 2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068" y="3502298"/>
            <a:ext cx="2453064" cy="90376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0290" y="4669177"/>
            <a:ext cx="1711362" cy="1266076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6338" y="2722199"/>
            <a:ext cx="2177406" cy="648084"/>
          </a:xfrm>
          <a:prstGeom prst="rect">
            <a:avLst/>
          </a:prstGeom>
        </p:spPr>
      </p:pic>
      <p:sp>
        <p:nvSpPr>
          <p:cNvPr id="11" name="TextovéPole 10"/>
          <p:cNvSpPr txBox="1"/>
          <p:nvPr/>
        </p:nvSpPr>
        <p:spPr>
          <a:xfrm>
            <a:off x="7781192" y="3579156"/>
            <a:ext cx="41499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>
                <a:solidFill>
                  <a:srgbClr val="006047"/>
                </a:solidFill>
                <a:latin typeface="Arial Black" panose="020B0A04020102020204" pitchFamily="34" charset="0"/>
              </a:rPr>
              <a:t>+ kolegové ze Správy CHKO</a:t>
            </a:r>
            <a:endParaRPr lang="cs-CZ" sz="2000" dirty="0">
              <a:solidFill>
                <a:srgbClr val="006047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Obdélník 21">
            <a:extLst>
              <a:ext uri="{FF2B5EF4-FFF2-40B4-BE49-F238E27FC236}">
                <a16:creationId xmlns:a16="http://schemas.microsoft.com/office/drawing/2014/main" id="{C5538EC3-73E4-6442-801E-7AA111C68DF6}"/>
              </a:ext>
            </a:extLst>
          </p:cNvPr>
          <p:cNvSpPr/>
          <p:nvPr/>
        </p:nvSpPr>
        <p:spPr>
          <a:xfrm>
            <a:off x="362470" y="6441698"/>
            <a:ext cx="49295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200" b="1" dirty="0" smtClean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Práce s veřejností v Poodří | setkání se starosty </a:t>
            </a:r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obcí | </a:t>
            </a:r>
            <a:r>
              <a:rPr lang="cs-CZ" sz="1200" b="1" dirty="0" smtClean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21. 2. 2023</a:t>
            </a:r>
            <a:endParaRPr lang="cs-CZ" sz="1200" b="1" dirty="0">
              <a:solidFill>
                <a:srgbClr val="84BF4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85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>
            <a:extLst>
              <a:ext uri="{FF2B5EF4-FFF2-40B4-BE49-F238E27FC236}">
                <a16:creationId xmlns:a16="http://schemas.microsoft.com/office/drawing/2014/main" id="{C0DD05D7-C9DF-4349-BDEF-AB05CF40B40B}"/>
              </a:ext>
            </a:extLst>
          </p:cNvPr>
          <p:cNvSpPr/>
          <p:nvPr/>
        </p:nvSpPr>
        <p:spPr>
          <a:xfrm>
            <a:off x="9585271" y="6372000"/>
            <a:ext cx="21827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AOPK ČR  </a:t>
            </a:r>
            <a:r>
              <a:rPr lang="cs-CZ" sz="1200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www.nature.cz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7051" y="234242"/>
            <a:ext cx="4338896" cy="61377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TextovéPole 13">
            <a:extLst>
              <a:ext uri="{FF2B5EF4-FFF2-40B4-BE49-F238E27FC236}">
                <a16:creationId xmlns:a16="http://schemas.microsoft.com/office/drawing/2014/main" id="{25F8EA60-1D40-D945-BDE3-8F3F6106B495}"/>
              </a:ext>
            </a:extLst>
          </p:cNvPr>
          <p:cNvSpPr txBox="1"/>
          <p:nvPr/>
        </p:nvSpPr>
        <p:spPr>
          <a:xfrm>
            <a:off x="504395" y="234242"/>
            <a:ext cx="6564620" cy="5232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cs-CZ" sz="2800" b="1" dirty="0" smtClean="0">
                <a:solidFill>
                  <a:srgbClr val="00604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1. Úklidová akce Společná Odra</a:t>
            </a:r>
            <a:endParaRPr lang="cs-CZ" sz="2800" b="1" dirty="0">
              <a:solidFill>
                <a:srgbClr val="006047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C5538EC3-73E4-6442-801E-7AA111C68DF6}"/>
              </a:ext>
            </a:extLst>
          </p:cNvPr>
          <p:cNvSpPr/>
          <p:nvPr/>
        </p:nvSpPr>
        <p:spPr>
          <a:xfrm>
            <a:off x="424017" y="6372000"/>
            <a:ext cx="49295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Práce s veřejností v </a:t>
            </a:r>
            <a:r>
              <a:rPr lang="cs-CZ" sz="1200" b="1" dirty="0" smtClean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Poodří </a:t>
            </a:r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setkání se starosty obcí | 21. 2. 2023</a:t>
            </a: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D544C04F-F656-7545-ACB7-AB4D9892CB7E}"/>
              </a:ext>
            </a:extLst>
          </p:cNvPr>
          <p:cNvSpPr txBox="1"/>
          <p:nvPr/>
        </p:nvSpPr>
        <p:spPr>
          <a:xfrm>
            <a:off x="504395" y="776331"/>
            <a:ext cx="6222968" cy="555536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dirty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Reakce na dotazy a podněty návštěvníků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dirty="0" smtClean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Postupný úklid Odry v CHKO od jihu k severu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dirty="0" smtClean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1-2 x ročně břehy (jaro, podzim), 1 x ročně koryto (léto)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1" dirty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CHKO – organizace úklidu, dobrovolníci, vybavení pro </a:t>
            </a:r>
            <a:r>
              <a:rPr lang="cs-CZ" sz="2200" b="1" dirty="0" smtClean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úklid</a:t>
            </a:r>
            <a:endParaRPr lang="cs-CZ" sz="2200" dirty="0" smtClean="0">
              <a:solidFill>
                <a:srgbClr val="0060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1" dirty="0" smtClean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Správce </a:t>
            </a:r>
            <a:r>
              <a:rPr lang="cs-CZ" sz="2200" b="1" dirty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toku – </a:t>
            </a:r>
            <a:r>
              <a:rPr lang="cs-CZ" sz="2200" b="1" dirty="0" smtClean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zapůjčení lodí, </a:t>
            </a:r>
            <a:r>
              <a:rPr lang="cs-CZ" sz="2200" b="1" dirty="0" err="1" smtClean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zprůtočnění</a:t>
            </a:r>
            <a:r>
              <a:rPr lang="cs-CZ" sz="2200" b="1" dirty="0" smtClean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koryta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1" dirty="0" smtClean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Obce – propagace úklidu v obci, odvoz / likvidace odpadu</a:t>
            </a:r>
          </a:p>
        </p:txBody>
      </p:sp>
    </p:spTree>
    <p:extLst>
      <p:ext uri="{BB962C8B-B14F-4D97-AF65-F5344CB8AC3E}">
        <p14:creationId xmlns:p14="http://schemas.microsoft.com/office/powerpoint/2010/main" val="266683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>
            <a:extLst>
              <a:ext uri="{FF2B5EF4-FFF2-40B4-BE49-F238E27FC236}">
                <a16:creationId xmlns:a16="http://schemas.microsoft.com/office/drawing/2014/main" id="{C0DD05D7-C9DF-4349-BDEF-AB05CF40B40B}"/>
              </a:ext>
            </a:extLst>
          </p:cNvPr>
          <p:cNvSpPr/>
          <p:nvPr/>
        </p:nvSpPr>
        <p:spPr>
          <a:xfrm>
            <a:off x="9585271" y="6372000"/>
            <a:ext cx="21827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AOPK ČR  </a:t>
            </a:r>
            <a:r>
              <a:rPr lang="cs-CZ" sz="1200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www.nature.cz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25F8EA60-1D40-D945-BDE3-8F3F6106B495}"/>
              </a:ext>
            </a:extLst>
          </p:cNvPr>
          <p:cNvSpPr txBox="1"/>
          <p:nvPr/>
        </p:nvSpPr>
        <p:spPr>
          <a:xfrm>
            <a:off x="2145323" y="114020"/>
            <a:ext cx="8308731" cy="4770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cs-CZ" sz="2500" b="1" dirty="0" smtClean="0">
                <a:solidFill>
                  <a:srgbClr val="00604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Společná Odra 1 – Vražné, Mankovice, Jeseník</a:t>
            </a:r>
            <a:endParaRPr lang="cs-CZ" sz="2500" b="1" dirty="0">
              <a:solidFill>
                <a:srgbClr val="006047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C5538EC3-73E4-6442-801E-7AA111C68DF6}"/>
              </a:ext>
            </a:extLst>
          </p:cNvPr>
          <p:cNvSpPr/>
          <p:nvPr/>
        </p:nvSpPr>
        <p:spPr>
          <a:xfrm>
            <a:off x="424017" y="6372000"/>
            <a:ext cx="49295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Práce s veřejností </a:t>
            </a:r>
            <a:r>
              <a:rPr lang="cs-CZ" sz="1200" b="1" dirty="0" smtClean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 Poodří </a:t>
            </a:r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setkání se starosty obcí | 21. 2. 2023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7087" y="622309"/>
            <a:ext cx="4086097" cy="57184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718" y="647989"/>
            <a:ext cx="4791582" cy="26901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718" y="3608171"/>
            <a:ext cx="4821501" cy="27134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1130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>
            <a:extLst>
              <a:ext uri="{FF2B5EF4-FFF2-40B4-BE49-F238E27FC236}">
                <a16:creationId xmlns:a16="http://schemas.microsoft.com/office/drawing/2014/main" id="{C0DD05D7-C9DF-4349-BDEF-AB05CF40B40B}"/>
              </a:ext>
            </a:extLst>
          </p:cNvPr>
          <p:cNvSpPr/>
          <p:nvPr/>
        </p:nvSpPr>
        <p:spPr>
          <a:xfrm>
            <a:off x="9585271" y="6372000"/>
            <a:ext cx="21827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AOPK ČR  </a:t>
            </a:r>
            <a:r>
              <a:rPr lang="cs-CZ" sz="1200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www.nature.cz</a:t>
            </a: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116" y="519066"/>
            <a:ext cx="4998930" cy="28202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878" y="3514977"/>
            <a:ext cx="5036168" cy="28309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" name="Obrázek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1978" y="503346"/>
            <a:ext cx="4983293" cy="28517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TextovéPole 19">
            <a:extLst>
              <a:ext uri="{FF2B5EF4-FFF2-40B4-BE49-F238E27FC236}">
                <a16:creationId xmlns:a16="http://schemas.microsoft.com/office/drawing/2014/main" id="{25F8EA60-1D40-D945-BDE3-8F3F6106B495}"/>
              </a:ext>
            </a:extLst>
          </p:cNvPr>
          <p:cNvSpPr txBox="1"/>
          <p:nvPr/>
        </p:nvSpPr>
        <p:spPr>
          <a:xfrm>
            <a:off x="2250831" y="12097"/>
            <a:ext cx="8853854" cy="4770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cs-CZ" sz="2500" b="1" dirty="0" smtClean="0">
                <a:solidFill>
                  <a:srgbClr val="00604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Společná Odra 2 – Pustějov, Hladké Životice</a:t>
            </a:r>
            <a:endParaRPr lang="cs-CZ" sz="2500" b="1" dirty="0">
              <a:solidFill>
                <a:srgbClr val="006047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C5538EC3-73E4-6442-801E-7AA111C68DF6}"/>
              </a:ext>
            </a:extLst>
          </p:cNvPr>
          <p:cNvSpPr/>
          <p:nvPr/>
        </p:nvSpPr>
        <p:spPr>
          <a:xfrm>
            <a:off x="452484" y="6400391"/>
            <a:ext cx="49295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Práce s veřejností </a:t>
            </a:r>
            <a:r>
              <a:rPr lang="cs-CZ" sz="1200" b="1" dirty="0" smtClean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 Poodří </a:t>
            </a:r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setkání se starosty obcí | 21. 2. 2023</a:t>
            </a:r>
          </a:p>
        </p:txBody>
      </p:sp>
      <p:pic>
        <p:nvPicPr>
          <p:cNvPr id="11" name="Obrázek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1978" y="3487226"/>
            <a:ext cx="5046243" cy="28847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TextovéPole 1"/>
          <p:cNvSpPr txBox="1"/>
          <p:nvPr/>
        </p:nvSpPr>
        <p:spPr>
          <a:xfrm>
            <a:off x="9347284" y="2960671"/>
            <a:ext cx="1877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Červen 2022</a:t>
            </a:r>
            <a:endParaRPr lang="cs-CZ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9540157" y="5974277"/>
            <a:ext cx="1748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Leden 2023</a:t>
            </a:r>
            <a:endParaRPr lang="cs-CZ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699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>
            <a:extLst>
              <a:ext uri="{FF2B5EF4-FFF2-40B4-BE49-F238E27FC236}">
                <a16:creationId xmlns:a16="http://schemas.microsoft.com/office/drawing/2014/main" id="{C0DD05D7-C9DF-4349-BDEF-AB05CF40B40B}"/>
              </a:ext>
            </a:extLst>
          </p:cNvPr>
          <p:cNvSpPr/>
          <p:nvPr/>
        </p:nvSpPr>
        <p:spPr>
          <a:xfrm>
            <a:off x="9585271" y="6372000"/>
            <a:ext cx="21827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AOPK ČR  </a:t>
            </a:r>
            <a:r>
              <a:rPr lang="cs-CZ" sz="1200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www.nature.cz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25F8EA60-1D40-D945-BDE3-8F3F6106B495}"/>
              </a:ext>
            </a:extLst>
          </p:cNvPr>
          <p:cNvSpPr txBox="1"/>
          <p:nvPr/>
        </p:nvSpPr>
        <p:spPr>
          <a:xfrm>
            <a:off x="310968" y="260933"/>
            <a:ext cx="7051431" cy="89255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cs-CZ" sz="2600" b="1" dirty="0" smtClean="0">
                <a:solidFill>
                  <a:srgbClr val="00604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2. Komentované vycházky do přírody</a:t>
            </a:r>
          </a:p>
          <a:p>
            <a:r>
              <a:rPr lang="cs-CZ" sz="2600" b="1" dirty="0">
                <a:solidFill>
                  <a:srgbClr val="00604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</a:t>
            </a:r>
            <a:r>
              <a:rPr lang="cs-CZ" sz="2600" b="1" dirty="0" smtClean="0">
                <a:solidFill>
                  <a:srgbClr val="00604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ro širokou veřejnost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8689" y="198327"/>
            <a:ext cx="4359720" cy="61672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ovéPole 11">
            <a:extLst>
              <a:ext uri="{FF2B5EF4-FFF2-40B4-BE49-F238E27FC236}">
                <a16:creationId xmlns:a16="http://schemas.microsoft.com/office/drawing/2014/main" id="{D544C04F-F656-7545-ACB7-AB4D9892CB7E}"/>
              </a:ext>
            </a:extLst>
          </p:cNvPr>
          <p:cNvSpPr txBox="1"/>
          <p:nvPr/>
        </p:nvSpPr>
        <p:spPr>
          <a:xfrm>
            <a:off x="586768" y="1258993"/>
            <a:ext cx="6236059" cy="430887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marL="342900" indent="-342900">
              <a:lnSpc>
                <a:spcPct val="2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dirty="0" smtClean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Vysoká návštěvnost, ale většina návštěvníků pochází z Ostravska</a:t>
            </a:r>
          </a:p>
          <a:p>
            <a:pPr marL="342900" indent="-342900">
              <a:lnSpc>
                <a:spcPct val="2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dirty="0" smtClean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Nedaří se oslovit také místní - občany obcí na Novojičínsku</a:t>
            </a:r>
          </a:p>
          <a:p>
            <a:pPr marL="342900" indent="-342900">
              <a:lnSpc>
                <a:spcPct val="2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1" dirty="0" smtClean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Uvítáme pomoc s propagací přes obecní komunikační kanály</a:t>
            </a:r>
            <a:endParaRPr lang="cs-CZ" sz="2200" dirty="0" smtClean="0">
              <a:solidFill>
                <a:srgbClr val="0060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C5538EC3-73E4-6442-801E-7AA111C68DF6}"/>
              </a:ext>
            </a:extLst>
          </p:cNvPr>
          <p:cNvSpPr/>
          <p:nvPr/>
        </p:nvSpPr>
        <p:spPr>
          <a:xfrm>
            <a:off x="274548" y="6372000"/>
            <a:ext cx="49295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Práce s veřejností v </a:t>
            </a:r>
            <a:r>
              <a:rPr lang="cs-CZ" sz="1200" b="1" dirty="0" smtClean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Poodří </a:t>
            </a:r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setkání se starosty obcí | 21. 2. 2023</a:t>
            </a:r>
          </a:p>
        </p:txBody>
      </p:sp>
    </p:spTree>
    <p:extLst>
      <p:ext uri="{BB962C8B-B14F-4D97-AF65-F5344CB8AC3E}">
        <p14:creationId xmlns:p14="http://schemas.microsoft.com/office/powerpoint/2010/main" val="144143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>
            <a:extLst>
              <a:ext uri="{FF2B5EF4-FFF2-40B4-BE49-F238E27FC236}">
                <a16:creationId xmlns:a16="http://schemas.microsoft.com/office/drawing/2014/main" id="{C0DD05D7-C9DF-4349-BDEF-AB05CF40B40B}"/>
              </a:ext>
            </a:extLst>
          </p:cNvPr>
          <p:cNvSpPr/>
          <p:nvPr/>
        </p:nvSpPr>
        <p:spPr>
          <a:xfrm>
            <a:off x="9585271" y="6372000"/>
            <a:ext cx="21827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AOPK ČR  </a:t>
            </a:r>
            <a:r>
              <a:rPr lang="cs-CZ" sz="1200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www.nature.cz</a:t>
            </a: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116" y="523176"/>
            <a:ext cx="4998930" cy="2812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878" y="3515304"/>
            <a:ext cx="5036168" cy="2830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TextovéPole 19">
            <a:extLst>
              <a:ext uri="{FF2B5EF4-FFF2-40B4-BE49-F238E27FC236}">
                <a16:creationId xmlns:a16="http://schemas.microsoft.com/office/drawing/2014/main" id="{25F8EA60-1D40-D945-BDE3-8F3F6106B495}"/>
              </a:ext>
            </a:extLst>
          </p:cNvPr>
          <p:cNvSpPr txBox="1"/>
          <p:nvPr/>
        </p:nvSpPr>
        <p:spPr>
          <a:xfrm>
            <a:off x="4056545" y="7836"/>
            <a:ext cx="4885231" cy="4770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cs-CZ" sz="2500" b="1" dirty="0" smtClean="0">
                <a:solidFill>
                  <a:srgbClr val="00604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Program pro návštěvníky</a:t>
            </a:r>
            <a:endParaRPr lang="cs-CZ" sz="2500" b="1" dirty="0">
              <a:solidFill>
                <a:srgbClr val="006047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C5538EC3-73E4-6442-801E-7AA111C68DF6}"/>
              </a:ext>
            </a:extLst>
          </p:cNvPr>
          <p:cNvSpPr/>
          <p:nvPr/>
        </p:nvSpPr>
        <p:spPr>
          <a:xfrm>
            <a:off x="344205" y="6387139"/>
            <a:ext cx="48862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Práce s veřejností </a:t>
            </a:r>
            <a:r>
              <a:rPr lang="cs-CZ" sz="1200" b="1" dirty="0" smtClean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 Poodří </a:t>
            </a:r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setkání se starosty obcí | 21. 2. 2023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25F8EA60-1D40-D945-BDE3-8F3F6106B495}"/>
              </a:ext>
            </a:extLst>
          </p:cNvPr>
          <p:cNvSpPr txBox="1"/>
          <p:nvPr/>
        </p:nvSpPr>
        <p:spPr>
          <a:xfrm>
            <a:off x="952217" y="3492294"/>
            <a:ext cx="4429210" cy="3231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cs-CZ" sz="1500" b="1" dirty="0" smtClean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Určování kamenů – pískovna Kunín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25F8EA60-1D40-D945-BDE3-8F3F6106B495}"/>
              </a:ext>
            </a:extLst>
          </p:cNvPr>
          <p:cNvSpPr txBox="1"/>
          <p:nvPr/>
        </p:nvSpPr>
        <p:spPr>
          <a:xfrm>
            <a:off x="1011878" y="507900"/>
            <a:ext cx="4514262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cs-CZ" sz="1600" b="1" dirty="0" smtClean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Život v tůních – Polanka n/O.</a:t>
            </a: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25F8EA60-1D40-D945-BDE3-8F3F6106B495}"/>
              </a:ext>
            </a:extLst>
          </p:cNvPr>
          <p:cNvSpPr txBox="1"/>
          <p:nvPr/>
        </p:nvSpPr>
        <p:spPr>
          <a:xfrm>
            <a:off x="6203158" y="3492045"/>
            <a:ext cx="2914465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cs-CZ" sz="1600" b="1" dirty="0" smtClean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Pozorování mechorostů</a:t>
            </a:r>
          </a:p>
        </p:txBody>
      </p:sp>
      <p:pic>
        <p:nvPicPr>
          <p:cNvPr id="18" name="Obrázek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7525" y="3504652"/>
            <a:ext cx="5032642" cy="2882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TextovéPole 20">
            <a:extLst>
              <a:ext uri="{FF2B5EF4-FFF2-40B4-BE49-F238E27FC236}">
                <a16:creationId xmlns:a16="http://schemas.microsoft.com/office/drawing/2014/main" id="{25F8EA60-1D40-D945-BDE3-8F3F6106B495}"/>
              </a:ext>
            </a:extLst>
          </p:cNvPr>
          <p:cNvSpPr txBox="1"/>
          <p:nvPr/>
        </p:nvSpPr>
        <p:spPr>
          <a:xfrm>
            <a:off x="6173380" y="3489025"/>
            <a:ext cx="4987126" cy="3231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cs-CZ" sz="1500" b="1" dirty="0" smtClean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Voda a rozmnožování vážek – PR </a:t>
            </a:r>
            <a:r>
              <a:rPr lang="cs-CZ" sz="1500" b="1" dirty="0" err="1" smtClean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Bažantula</a:t>
            </a:r>
            <a:endParaRPr lang="cs-CZ" sz="1500" b="1" dirty="0" smtClean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22" name="Obrázek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3158" y="518416"/>
            <a:ext cx="5017009" cy="2820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TextovéPole 22">
            <a:extLst>
              <a:ext uri="{FF2B5EF4-FFF2-40B4-BE49-F238E27FC236}">
                <a16:creationId xmlns:a16="http://schemas.microsoft.com/office/drawing/2014/main" id="{25F8EA60-1D40-D945-BDE3-8F3F6106B495}"/>
              </a:ext>
            </a:extLst>
          </p:cNvPr>
          <p:cNvSpPr txBox="1"/>
          <p:nvPr/>
        </p:nvSpPr>
        <p:spPr>
          <a:xfrm>
            <a:off x="6187525" y="523176"/>
            <a:ext cx="3815276" cy="5847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cs-CZ" sz="1600" b="1" dirty="0" smtClean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Prohlídka výstavy s průvodcem</a:t>
            </a:r>
          </a:p>
          <a:p>
            <a:r>
              <a:rPr lang="cs-CZ" sz="1600" b="1" dirty="0" smtClean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Nový Jičín</a:t>
            </a:r>
          </a:p>
        </p:txBody>
      </p:sp>
    </p:spTree>
    <p:extLst>
      <p:ext uri="{BB962C8B-B14F-4D97-AF65-F5344CB8AC3E}">
        <p14:creationId xmlns:p14="http://schemas.microsoft.com/office/powerpoint/2010/main" val="390272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>
            <a:extLst>
              <a:ext uri="{FF2B5EF4-FFF2-40B4-BE49-F238E27FC236}">
                <a16:creationId xmlns:a16="http://schemas.microsoft.com/office/drawing/2014/main" id="{C0DD05D7-C9DF-4349-BDEF-AB05CF40B40B}"/>
              </a:ext>
            </a:extLst>
          </p:cNvPr>
          <p:cNvSpPr/>
          <p:nvPr/>
        </p:nvSpPr>
        <p:spPr>
          <a:xfrm>
            <a:off x="9585271" y="6372000"/>
            <a:ext cx="21827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AOPK ČR  </a:t>
            </a:r>
            <a:r>
              <a:rPr lang="cs-CZ" sz="1200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www.nature.cz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25F8EA60-1D40-D945-BDE3-8F3F6106B495}"/>
              </a:ext>
            </a:extLst>
          </p:cNvPr>
          <p:cNvSpPr txBox="1"/>
          <p:nvPr/>
        </p:nvSpPr>
        <p:spPr>
          <a:xfrm>
            <a:off x="3231189" y="175444"/>
            <a:ext cx="5312949" cy="86177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6000"/>
              </a:lnSpc>
            </a:pPr>
            <a:r>
              <a:rPr lang="cs-CZ" sz="2800" b="1" dirty="0" smtClean="0">
                <a:solidFill>
                  <a:srgbClr val="00604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Putovní výstava o Poodří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D544C04F-F656-7545-ACB7-AB4D9892CB7E}"/>
              </a:ext>
            </a:extLst>
          </p:cNvPr>
          <p:cNvSpPr txBox="1"/>
          <p:nvPr/>
        </p:nvSpPr>
        <p:spPr>
          <a:xfrm>
            <a:off x="437303" y="1382085"/>
            <a:ext cx="4389674" cy="3801041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dirty="0" smtClean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Zapůjčení panelů z již proběhlé výstavy 30 let CHKO Poodří v muzeu Novojičínska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dirty="0" smtClean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Texty, fotografie a mapy o historii i současnosti Poodří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dirty="0" smtClean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Seznámení občanů s činností Agentury ochrany přírody</a:t>
            </a: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C5538EC3-73E4-6442-801E-7AA111C68DF6}"/>
              </a:ext>
            </a:extLst>
          </p:cNvPr>
          <p:cNvSpPr/>
          <p:nvPr/>
        </p:nvSpPr>
        <p:spPr>
          <a:xfrm>
            <a:off x="274548" y="6372000"/>
            <a:ext cx="49295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200" b="1" dirty="0" smtClean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Práce s veřejností v Poodří | setkání se starosty obcí | 21. 2. 2023</a:t>
            </a:r>
            <a:endParaRPr lang="cs-CZ" sz="1200" b="1" dirty="0">
              <a:solidFill>
                <a:srgbClr val="84BF4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0292" y="1133035"/>
            <a:ext cx="6447692" cy="48357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146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ázek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8906" y="2837218"/>
            <a:ext cx="3582244" cy="25588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C0DD05D7-C9DF-4349-BDEF-AB05CF40B40B}"/>
              </a:ext>
            </a:extLst>
          </p:cNvPr>
          <p:cNvSpPr/>
          <p:nvPr/>
        </p:nvSpPr>
        <p:spPr>
          <a:xfrm>
            <a:off x="9585271" y="6372000"/>
            <a:ext cx="21827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AOPK ČR  </a:t>
            </a:r>
            <a:r>
              <a:rPr lang="cs-CZ" sz="1200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www.nature.cz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25F8EA60-1D40-D945-BDE3-8F3F6106B495}"/>
              </a:ext>
            </a:extLst>
          </p:cNvPr>
          <p:cNvSpPr txBox="1"/>
          <p:nvPr/>
        </p:nvSpPr>
        <p:spPr>
          <a:xfrm>
            <a:off x="3535629" y="175444"/>
            <a:ext cx="5312949" cy="86177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6000"/>
              </a:lnSpc>
            </a:pPr>
            <a:r>
              <a:rPr lang="cs-CZ" sz="2800" b="1" dirty="0" smtClean="0">
                <a:solidFill>
                  <a:srgbClr val="00604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Putovní výstava o Poodří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D544C04F-F656-7545-ACB7-AB4D9892CB7E}"/>
              </a:ext>
            </a:extLst>
          </p:cNvPr>
          <p:cNvSpPr txBox="1"/>
          <p:nvPr/>
        </p:nvSpPr>
        <p:spPr>
          <a:xfrm>
            <a:off x="274548" y="1320918"/>
            <a:ext cx="4503976" cy="127374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marL="685800" indent="-34290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sz="2200" dirty="0" smtClean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 dispozici více než 100</a:t>
            </a:r>
            <a:r>
              <a:rPr lang="cs-CZ" sz="2200" dirty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2200" dirty="0" smtClean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velkoformátových fotografií pooderské přírody</a:t>
            </a: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C5538EC3-73E4-6442-801E-7AA111C68DF6}"/>
              </a:ext>
            </a:extLst>
          </p:cNvPr>
          <p:cNvSpPr/>
          <p:nvPr/>
        </p:nvSpPr>
        <p:spPr>
          <a:xfrm>
            <a:off x="274548" y="6372000"/>
            <a:ext cx="49295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Práce s veřejností v </a:t>
            </a:r>
            <a:r>
              <a:rPr lang="cs-CZ" sz="1200" b="1" dirty="0" smtClean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Poodří </a:t>
            </a:r>
            <a:r>
              <a:rPr lang="cs-CZ" sz="120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setkání se starosty obcí | 21. 2. 2023</a:t>
            </a:r>
          </a:p>
        </p:txBody>
      </p:sp>
      <p:pic>
        <p:nvPicPr>
          <p:cNvPr id="11" name="Obrázek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1976" y="1418733"/>
            <a:ext cx="3655528" cy="25588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218" y="2942660"/>
            <a:ext cx="3643986" cy="26014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7507" y="3770598"/>
            <a:ext cx="3835336" cy="2556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36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</TotalTime>
  <Words>472</Words>
  <Application>Microsoft Office PowerPoint</Application>
  <PresentationFormat>Širokoúhlá obrazovka</PresentationFormat>
  <Paragraphs>75</Paragraphs>
  <Slides>11</Slides>
  <Notes>9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7" baseType="lpstr">
      <vt:lpstr>Arial</vt:lpstr>
      <vt:lpstr>Arial Black</vt:lpstr>
      <vt:lpstr>Calibri</vt:lpstr>
      <vt:lpstr>Calibri Light</vt:lpstr>
      <vt:lpstr>Wingdings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Jan Smucar</dc:creator>
  <cp:lastModifiedBy>Zbyněk Sovík</cp:lastModifiedBy>
  <cp:revision>266</cp:revision>
  <dcterms:created xsi:type="dcterms:W3CDTF">2020-01-30T14:26:49Z</dcterms:created>
  <dcterms:modified xsi:type="dcterms:W3CDTF">2023-02-21T07:09:54Z</dcterms:modified>
</cp:coreProperties>
</file>