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75" r:id="rId4"/>
    <p:sldId id="276" r:id="rId5"/>
    <p:sldId id="277" r:id="rId6"/>
    <p:sldId id="278" r:id="rId7"/>
    <p:sldId id="279" r:id="rId8"/>
    <p:sldId id="280" r:id="rId9"/>
    <p:sldId id="260" r:id="rId10"/>
    <p:sldId id="261" r:id="rId11"/>
    <p:sldId id="274" r:id="rId12"/>
    <p:sldId id="265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0E0A0C27-FEF9-4728-AF83-078AB497227E}">
          <p14:sldIdLst>
            <p14:sldId id="256"/>
            <p14:sldId id="258"/>
            <p14:sldId id="275"/>
            <p14:sldId id="276"/>
            <p14:sldId id="277"/>
            <p14:sldId id="278"/>
            <p14:sldId id="279"/>
            <p14:sldId id="280"/>
            <p14:sldId id="260"/>
            <p14:sldId id="261"/>
            <p14:sldId id="274"/>
            <p14:sldId id="265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BF41"/>
    <a:srgbClr val="006648"/>
    <a:srgbClr val="006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89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B6540-0754-4F10-A6A7-522DDCCC64B1}" type="datetimeFigureOut">
              <a:rPr lang="cs-CZ" smtClean="0"/>
              <a:t>15.02.2023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9802D-17B1-414D-9E70-A3992765E26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7783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A72A27-1E5A-4E04-8B38-FCA3A573CA87}" type="datetimeFigureOut">
              <a:rPr lang="cs-CZ" smtClean="0"/>
              <a:t>15.02.2023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BAC2D-2151-4601-9F37-014F2349A3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5140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dirty="0" smtClean="0"/>
              <a:t>Upravte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dirty="0" smtClean="0"/>
              <a:t>Název prezentace | </a:t>
            </a:r>
            <a:fld id="{CBE1EA28-1D32-4079-902C-698B6898222B}" type="datetime4">
              <a:rPr lang="cs-CZ" smtClean="0"/>
              <a:pPr/>
              <a:t>15. února 2023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41834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dirty="0" smtClean="0"/>
              <a:t>Upravte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Název prezentace | </a:t>
            </a:r>
            <a:fld id="{CBE1EA28-1D32-4079-902C-698B6898222B}" type="datetime4">
              <a:rPr lang="cs-CZ" smtClean="0"/>
              <a:pPr/>
              <a:t>15. února 2023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2386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601362"/>
            <a:ext cx="7886700" cy="6755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Název prezentace | </a:t>
            </a:r>
            <a:fld id="{CBE1EA28-1D32-4079-902C-698B6898222B}" type="datetime4">
              <a:rPr lang="cs-CZ" smtClean="0"/>
              <a:pPr/>
              <a:t>15. února 2023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4226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dva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D544C04F-F656-7545-ACB7-AB4D9892CB7E}"/>
              </a:ext>
            </a:extLst>
          </p:cNvPr>
          <p:cNvSpPr txBox="1"/>
          <p:nvPr userDrawn="1"/>
        </p:nvSpPr>
        <p:spPr>
          <a:xfrm>
            <a:off x="831554" y="4988965"/>
            <a:ext cx="3319342" cy="3231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>
              <a:spcAft>
                <a:spcPts val="450"/>
              </a:spcAft>
            </a:pPr>
            <a:r>
              <a:rPr lang="cs-CZ" sz="1500" b="1" dirty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Popis 01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6EEE12FB-FD72-504F-B1E0-98945D4D7889}"/>
              </a:ext>
            </a:extLst>
          </p:cNvPr>
          <p:cNvSpPr txBox="1"/>
          <p:nvPr userDrawn="1"/>
        </p:nvSpPr>
        <p:spPr>
          <a:xfrm>
            <a:off x="4581024" y="4994628"/>
            <a:ext cx="3319342" cy="3231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ctr">
              <a:spcAft>
                <a:spcPts val="450"/>
              </a:spcAft>
            </a:pPr>
            <a:r>
              <a:rPr lang="cs-CZ" sz="1500" b="1" dirty="0">
                <a:solidFill>
                  <a:srgbClr val="006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Popis 02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28650" y="601362"/>
            <a:ext cx="7886700" cy="6755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Název prezentace | </a:t>
            </a:r>
            <a:fld id="{CBE1EA28-1D32-4079-902C-698B6898222B}" type="datetime4">
              <a:rPr lang="cs-CZ" smtClean="0"/>
              <a:pPr/>
              <a:t>15. února 2023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53671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72935"/>
            <a:ext cx="7772400" cy="1769118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468126"/>
            <a:ext cx="6858000" cy="459216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 cap="none" baseline="0">
                <a:solidFill>
                  <a:srgbClr val="00604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 smtClean="0"/>
              <a:t>Sekce, odbor AOPK ČR autora prezentace</a:t>
            </a:r>
            <a:endParaRPr lang="en-US" dirty="0"/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A51E8B05-EF91-1143-8AA4-983037E4193E}"/>
              </a:ext>
            </a:extLst>
          </p:cNvPr>
          <p:cNvCxnSpPr>
            <a:cxnSpLocks/>
          </p:cNvCxnSpPr>
          <p:nvPr userDrawn="1"/>
        </p:nvCxnSpPr>
        <p:spPr>
          <a:xfrm>
            <a:off x="4031998" y="4206434"/>
            <a:ext cx="1080000" cy="0"/>
          </a:xfrm>
          <a:prstGeom prst="line">
            <a:avLst/>
          </a:prstGeom>
          <a:ln w="25400">
            <a:solidFill>
              <a:srgbClr val="84BF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bdélník 10">
            <a:extLst>
              <a:ext uri="{FF2B5EF4-FFF2-40B4-BE49-F238E27FC236}">
                <a16:creationId xmlns:a16="http://schemas.microsoft.com/office/drawing/2014/main" id="{231F6627-7280-8E47-9EAF-814EE4DB1F85}"/>
              </a:ext>
            </a:extLst>
          </p:cNvPr>
          <p:cNvSpPr/>
          <p:nvPr userDrawn="1"/>
        </p:nvSpPr>
        <p:spPr>
          <a:xfrm>
            <a:off x="0" y="6408000"/>
            <a:ext cx="9143999" cy="253916"/>
          </a:xfrm>
          <a:prstGeom prst="rect">
            <a:avLst/>
          </a:prstGeom>
          <a:solidFill>
            <a:srgbClr val="006648"/>
          </a:solidFill>
        </p:spPr>
        <p:txBody>
          <a:bodyPr wrap="square">
            <a:spAutoFit/>
          </a:bodyPr>
          <a:lstStyle/>
          <a:p>
            <a:pPr algn="ctr"/>
            <a:r>
              <a:rPr lang="cs-CZ" sz="105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Agentura ochrany přírody a krajiny ČR  </a:t>
            </a:r>
            <a:r>
              <a:rPr lang="cs-CZ" sz="105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05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sp>
        <p:nvSpPr>
          <p:cNvPr id="12" name="Zástupný symbol pro obsah 11"/>
          <p:cNvSpPr>
            <a:spLocks noGrp="1"/>
          </p:cNvSpPr>
          <p:nvPr>
            <p:ph sz="quarter" idx="10" hasCustomPrompt="1"/>
          </p:nvPr>
        </p:nvSpPr>
        <p:spPr>
          <a:xfrm>
            <a:off x="685800" y="2982097"/>
            <a:ext cx="7772400" cy="486029"/>
          </a:xfrm>
        </p:spPr>
        <p:txBody>
          <a:bodyPr>
            <a:normAutofit/>
          </a:bodyPr>
          <a:lstStyle>
            <a:lvl1pPr marL="0" indent="0" algn="ctr">
              <a:buNone/>
              <a:defRPr sz="2000" b="1" cap="all" baseline="0">
                <a:solidFill>
                  <a:srgbClr val="84BF41"/>
                </a:solidFill>
              </a:defRPr>
            </a:lvl1pPr>
            <a:lvl2pPr marL="457200" indent="0">
              <a:buNone/>
              <a:defRPr b="1">
                <a:solidFill>
                  <a:srgbClr val="84BF41"/>
                </a:solidFill>
              </a:defRPr>
            </a:lvl2pPr>
            <a:lvl3pPr marL="914400" indent="0">
              <a:buNone/>
              <a:defRPr b="1">
                <a:solidFill>
                  <a:srgbClr val="84BF41"/>
                </a:solidFill>
              </a:defRPr>
            </a:lvl3pPr>
            <a:lvl4pPr marL="1371600" indent="0">
              <a:buNone/>
              <a:defRPr b="1">
                <a:solidFill>
                  <a:srgbClr val="84BF41"/>
                </a:solidFill>
              </a:defRPr>
            </a:lvl4pPr>
            <a:lvl5pPr marL="1828800" indent="0">
              <a:buNone/>
              <a:defRPr b="1">
                <a:solidFill>
                  <a:srgbClr val="84BF41"/>
                </a:solidFill>
              </a:defRPr>
            </a:lvl5pPr>
          </a:lstStyle>
          <a:p>
            <a:pPr lvl="0"/>
            <a:r>
              <a:rPr lang="cs-CZ" dirty="0" smtClean="0"/>
              <a:t>Autor prezentace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11" hasCustomPrompt="1"/>
          </p:nvPr>
        </p:nvSpPr>
        <p:spPr>
          <a:xfrm>
            <a:off x="1143000" y="4432516"/>
            <a:ext cx="6858000" cy="345431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cs-CZ" dirty="0" smtClean="0"/>
              <a:t>Datum a místo prezentace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321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- hes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>
            <a:extLst>
              <a:ext uri="{FF2B5EF4-FFF2-40B4-BE49-F238E27FC236}">
                <a16:creationId xmlns:a16="http://schemas.microsoft.com/office/drawing/2014/main" id="{231F6627-7280-8E47-9EAF-814EE4DB1F85}"/>
              </a:ext>
            </a:extLst>
          </p:cNvPr>
          <p:cNvSpPr/>
          <p:nvPr userDrawn="1"/>
        </p:nvSpPr>
        <p:spPr>
          <a:xfrm>
            <a:off x="0" y="6408000"/>
            <a:ext cx="9143999" cy="230832"/>
          </a:xfrm>
          <a:prstGeom prst="rect">
            <a:avLst/>
          </a:prstGeom>
          <a:solidFill>
            <a:srgbClr val="006648"/>
          </a:solidFill>
        </p:spPr>
        <p:txBody>
          <a:bodyPr wrap="square">
            <a:spAutoFit/>
          </a:bodyPr>
          <a:lstStyle/>
          <a:p>
            <a:pPr algn="ctr"/>
            <a:r>
              <a:rPr lang="cs-CZ" sz="9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cs-CZ" sz="900" b="1" dirty="0">
              <a:solidFill>
                <a:srgbClr val="84BF4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Obrázek 9" descr="Obsah obrázku objekt, hodiny, podepsat, červená&#10;&#10;Popis byl vytvořen automaticky">
            <a:extLst>
              <a:ext uri="{FF2B5EF4-FFF2-40B4-BE49-F238E27FC236}">
                <a16:creationId xmlns:a16="http://schemas.microsoft.com/office/drawing/2014/main" id="{C90CCDB6-AA76-E948-9BF6-ED5DFCE204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6151" y="2438691"/>
            <a:ext cx="7351699" cy="99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600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- poděkování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>
            <a:extLst>
              <a:ext uri="{FF2B5EF4-FFF2-40B4-BE49-F238E27FC236}">
                <a16:creationId xmlns:a16="http://schemas.microsoft.com/office/drawing/2014/main" id="{231F6627-7280-8E47-9EAF-814EE4DB1F85}"/>
              </a:ext>
            </a:extLst>
          </p:cNvPr>
          <p:cNvSpPr/>
          <p:nvPr userDrawn="1"/>
        </p:nvSpPr>
        <p:spPr>
          <a:xfrm>
            <a:off x="0" y="6408000"/>
            <a:ext cx="9143999" cy="230832"/>
          </a:xfrm>
          <a:prstGeom prst="rect">
            <a:avLst/>
          </a:prstGeom>
          <a:solidFill>
            <a:srgbClr val="006648"/>
          </a:solidFill>
        </p:spPr>
        <p:txBody>
          <a:bodyPr wrap="square">
            <a:spAutoFit/>
          </a:bodyPr>
          <a:lstStyle/>
          <a:p>
            <a:pPr algn="ctr"/>
            <a:r>
              <a:rPr lang="cs-CZ" sz="900" b="1" dirty="0" smtClean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cs-CZ" sz="900" b="1" dirty="0">
              <a:solidFill>
                <a:srgbClr val="84BF4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 descr="Obsah obrázku jídlo, podepsat&#10;&#10;Popis byl vytvořen automaticky">
            <a:extLst>
              <a:ext uri="{FF2B5EF4-FFF2-40B4-BE49-F238E27FC236}">
                <a16:creationId xmlns:a16="http://schemas.microsoft.com/office/drawing/2014/main" id="{CDCE3E6D-C4B3-0746-89F1-CFFA8D31A4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57107" y="1022557"/>
            <a:ext cx="2229785" cy="1254254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2D77D59A-2FEA-CC43-BD82-6E7C55D60A65}"/>
              </a:ext>
            </a:extLst>
          </p:cNvPr>
          <p:cNvSpPr txBox="1"/>
          <p:nvPr userDrawn="1"/>
        </p:nvSpPr>
        <p:spPr>
          <a:xfrm>
            <a:off x="825564" y="2837981"/>
            <a:ext cx="7259657" cy="163121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cs-CZ" sz="5400" b="1" dirty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DĚKUJEME</a:t>
            </a:r>
          </a:p>
          <a:p>
            <a:pPr algn="ctr">
              <a:lnSpc>
                <a:spcPts val="6000"/>
              </a:lnSpc>
            </a:pPr>
            <a:r>
              <a:rPr lang="cs-CZ" sz="5400" b="1" dirty="0">
                <a:solidFill>
                  <a:srgbClr val="00604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ZA POZORNOST</a:t>
            </a:r>
          </a:p>
        </p:txBody>
      </p:sp>
    </p:spTree>
    <p:extLst>
      <p:ext uri="{BB962C8B-B14F-4D97-AF65-F5344CB8AC3E}">
        <p14:creationId xmlns:p14="http://schemas.microsoft.com/office/powerpoint/2010/main" val="2219992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601362"/>
            <a:ext cx="7886700" cy="6755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C0DD05D7-C9DF-4349-BDEF-AB05CF40B40B}"/>
              </a:ext>
            </a:extLst>
          </p:cNvPr>
          <p:cNvSpPr/>
          <p:nvPr userDrawn="1"/>
        </p:nvSpPr>
        <p:spPr>
          <a:xfrm>
            <a:off x="6895651" y="6408000"/>
            <a:ext cx="193033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05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AOPK ČR  </a:t>
            </a:r>
            <a:r>
              <a:rPr lang="cs-CZ" sz="1050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cs-CZ" sz="1050" b="1" dirty="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www.nature.cz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628650" y="635239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rgbClr val="84BF4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 smtClean="0"/>
              <a:t>Název prezentace | </a:t>
            </a:r>
            <a:fld id="{CBE1EA28-1D32-4079-902C-698B6898222B}" type="datetime4">
              <a:rPr lang="cs-CZ" smtClean="0"/>
              <a:pPr/>
              <a:t>15. února 2023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714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9" r:id="rId3"/>
    <p:sldLayoutId id="2147483684" r:id="rId4"/>
    <p:sldLayoutId id="2147483673" r:id="rId5"/>
    <p:sldLayoutId id="2147483685" r:id="rId6"/>
    <p:sldLayoutId id="2147483686" r:id="rId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cap="all" baseline="0">
          <a:solidFill>
            <a:srgbClr val="006047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60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60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60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60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604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685800" y="897370"/>
            <a:ext cx="7772400" cy="1769118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Kompetence AOPK</a:t>
            </a:r>
            <a:br>
              <a:rPr lang="cs-CZ" dirty="0" smtClean="0"/>
            </a:br>
            <a:r>
              <a:rPr lang="cs-CZ" dirty="0" smtClean="0"/>
              <a:t>x </a:t>
            </a:r>
            <a:r>
              <a:rPr lang="cs-CZ" dirty="0"/>
              <a:t/>
            </a:r>
            <a:br>
              <a:rPr lang="cs-CZ" dirty="0"/>
            </a:br>
            <a:r>
              <a:rPr lang="cs-CZ" dirty="0" smtClean="0"/>
              <a:t>zájmy Obcí</a:t>
            </a: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AOPK ČR, Regionální pracoviště Správa CHKO Poodří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Mgr. Václav </a:t>
            </a:r>
            <a:r>
              <a:rPr lang="cs-CZ" dirty="0" err="1" smtClean="0"/>
              <a:t>Osmančík</a:t>
            </a:r>
            <a:r>
              <a:rPr lang="cs-CZ" dirty="0" smtClean="0"/>
              <a:t>, Mgr. Daniel Kletenský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21. 2. 2023, Ostrava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015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628650" y="345329"/>
            <a:ext cx="7886700" cy="934831"/>
          </a:xfrm>
        </p:spPr>
        <p:txBody>
          <a:bodyPr>
            <a:normAutofit/>
          </a:bodyPr>
          <a:lstStyle/>
          <a:p>
            <a:r>
              <a:rPr lang="cs-CZ" dirty="0" smtClean="0"/>
              <a:t>Omezení vyplývající ze zákona o ochraně přírody a krajiny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81" y="1424869"/>
            <a:ext cx="5640019" cy="3988379"/>
          </a:xfrm>
          <a:prstGeom prst="rect">
            <a:avLst/>
          </a:prstGeom>
        </p:spPr>
      </p:pic>
      <p:sp>
        <p:nvSpPr>
          <p:cNvPr id="13" name="Zástupný symbol pro obsah 12"/>
          <p:cNvSpPr>
            <a:spLocks noGrp="1"/>
          </p:cNvSpPr>
          <p:nvPr>
            <p:ph idx="1"/>
          </p:nvPr>
        </p:nvSpPr>
        <p:spPr>
          <a:xfrm>
            <a:off x="628650" y="1359747"/>
            <a:ext cx="3153308" cy="500447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b="1" dirty="0" smtClean="0"/>
              <a:t>Základní ochranné podmínky CHKO </a:t>
            </a:r>
          </a:p>
          <a:p>
            <a:pPr marL="0" indent="0">
              <a:buNone/>
            </a:pPr>
            <a:r>
              <a:rPr lang="cs-CZ" b="1" dirty="0" smtClean="0"/>
              <a:t>(§ 26 zákona)</a:t>
            </a:r>
          </a:p>
          <a:p>
            <a:pPr marL="0" indent="0">
              <a:buNone/>
            </a:pPr>
            <a:r>
              <a:rPr lang="cs-CZ" sz="2000" u="sng" dirty="0" smtClean="0"/>
              <a:t>Příklady zákazů, které se vztahují na území I. zóny CHKO:</a:t>
            </a:r>
          </a:p>
          <a:p>
            <a:r>
              <a:rPr lang="cs-CZ" sz="2000" dirty="0"/>
              <a:t>u</a:t>
            </a:r>
            <a:r>
              <a:rPr lang="cs-CZ" sz="2000" dirty="0" smtClean="0"/>
              <a:t>mísťovat a povolovat nové stavby</a:t>
            </a:r>
          </a:p>
          <a:p>
            <a:r>
              <a:rPr lang="cs-CZ" sz="2000" dirty="0"/>
              <a:t>p</a:t>
            </a:r>
            <a:r>
              <a:rPr lang="cs-CZ" sz="2000" dirty="0" smtClean="0"/>
              <a:t>ovolovat a měnit využití území</a:t>
            </a:r>
            <a:endParaRPr lang="cs-CZ" sz="2000" dirty="0"/>
          </a:p>
          <a:p>
            <a:pPr marL="0" indent="0">
              <a:buNone/>
            </a:pPr>
            <a:r>
              <a:rPr lang="cs-CZ" sz="2000" u="sng" dirty="0" smtClean="0"/>
              <a:t>Příklady zákazů, </a:t>
            </a:r>
            <a:r>
              <a:rPr lang="cs-CZ" sz="2000" u="sng" dirty="0"/>
              <a:t>které se vztahují na území I</a:t>
            </a:r>
            <a:r>
              <a:rPr lang="cs-CZ" sz="2000" u="sng" dirty="0" smtClean="0"/>
              <a:t>. a II. </a:t>
            </a:r>
            <a:r>
              <a:rPr lang="cs-CZ" sz="2000" u="sng" dirty="0"/>
              <a:t>zóny CHKO</a:t>
            </a:r>
            <a:r>
              <a:rPr lang="cs-CZ" sz="2000" u="sng" dirty="0" smtClean="0"/>
              <a:t>:</a:t>
            </a:r>
          </a:p>
          <a:p>
            <a:r>
              <a:rPr lang="cs-CZ" sz="2000" dirty="0"/>
              <a:t>p</a:t>
            </a:r>
            <a:r>
              <a:rPr lang="cs-CZ" sz="2000" dirty="0" smtClean="0"/>
              <a:t>ořádat soutěže na jízdních kolech mimo silnice, místní komunikace</a:t>
            </a:r>
          </a:p>
        </p:txBody>
      </p:sp>
    </p:spTree>
    <p:extLst>
      <p:ext uri="{BB962C8B-B14F-4D97-AF65-F5344CB8AC3E}">
        <p14:creationId xmlns:p14="http://schemas.microsoft.com/office/powerpoint/2010/main" val="16492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09194" y="601362"/>
            <a:ext cx="7886700" cy="675503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Omezení </a:t>
            </a:r>
            <a:r>
              <a:rPr lang="cs-CZ" dirty="0"/>
              <a:t>vyplývající ze zákona o ochraně přírody a krajiny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12063" y="1503755"/>
            <a:ext cx="8368589" cy="47214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Výjimky ze zákazů (§ 43 zákona) ve </a:t>
            </a:r>
            <a:r>
              <a:rPr lang="cs-CZ" dirty="0"/>
              <a:t>zvláště chráněných územích </a:t>
            </a:r>
            <a:r>
              <a:rPr lang="cs-CZ" dirty="0" smtClean="0"/>
              <a:t>může </a:t>
            </a:r>
            <a:r>
              <a:rPr lang="cs-CZ" dirty="0"/>
              <a:t>orgán ochrany přírody povolit v </a:t>
            </a:r>
            <a:r>
              <a:rPr lang="cs-CZ" dirty="0" smtClean="0"/>
              <a:t>těchto případech:</a:t>
            </a:r>
          </a:p>
          <a:p>
            <a:r>
              <a:rPr lang="cs-CZ" dirty="0" smtClean="0"/>
              <a:t>jiný </a:t>
            </a:r>
            <a:r>
              <a:rPr lang="cs-CZ" dirty="0"/>
              <a:t>veřejný zájem převažuje nad zájmem ochrany </a:t>
            </a:r>
            <a:r>
              <a:rPr lang="cs-CZ" dirty="0" smtClean="0"/>
              <a:t>přírody,</a:t>
            </a:r>
          </a:p>
          <a:p>
            <a:r>
              <a:rPr lang="cs-CZ" dirty="0" smtClean="0"/>
              <a:t>v </a:t>
            </a:r>
            <a:r>
              <a:rPr lang="cs-CZ" dirty="0"/>
              <a:t>zájmu ochrany </a:t>
            </a:r>
            <a:r>
              <a:rPr lang="cs-CZ" dirty="0" smtClean="0"/>
              <a:t>přírody,</a:t>
            </a:r>
          </a:p>
          <a:p>
            <a:r>
              <a:rPr lang="cs-CZ" dirty="0" smtClean="0"/>
              <a:t>pokud </a:t>
            </a:r>
            <a:r>
              <a:rPr lang="cs-CZ" dirty="0"/>
              <a:t>povolovaná činnost významně neovlivní zachování stavu předmětu ochrany zvláště chráněného území</a:t>
            </a:r>
            <a:r>
              <a:rPr lang="cs-CZ" dirty="0" smtClean="0"/>
              <a:t>.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Výjimka ze zákazu se povoluje/nepovoluje ve správním řízení.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 </a:t>
            </a:r>
          </a:p>
          <a:p>
            <a:pPr marL="0" indent="0">
              <a:buNone/>
            </a:pPr>
            <a:r>
              <a:rPr lang="cs-CZ" dirty="0"/>
              <a:t>	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Název prezentace | </a:t>
            </a:r>
            <a:fld id="{CBE1EA28-1D32-4079-902C-698B6898222B}" type="datetime4">
              <a:rPr lang="cs-CZ" smtClean="0"/>
              <a:pPr/>
              <a:t>15. února 2023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2541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582466" y="290810"/>
            <a:ext cx="7979066" cy="934831"/>
          </a:xfrm>
        </p:spPr>
        <p:txBody>
          <a:bodyPr>
            <a:normAutofit/>
          </a:bodyPr>
          <a:lstStyle/>
          <a:p>
            <a:r>
              <a:rPr lang="cs-CZ" dirty="0" smtClean="0"/>
              <a:t>Omezení vyplývající z nařízení o CHKO Poodří</a:t>
            </a:r>
            <a:endParaRPr lang="cs-CZ" dirty="0"/>
          </a:p>
        </p:txBody>
      </p:sp>
      <p:sp>
        <p:nvSpPr>
          <p:cNvPr id="13" name="Zástupný symbol pro obsah 12"/>
          <p:cNvSpPr>
            <a:spLocks noGrp="1"/>
          </p:cNvSpPr>
          <p:nvPr>
            <p:ph idx="1"/>
          </p:nvPr>
        </p:nvSpPr>
        <p:spPr>
          <a:xfrm>
            <a:off x="536284" y="1138687"/>
            <a:ext cx="7886700" cy="51011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Bližší ochranné podmínky CHKO (§ 5)</a:t>
            </a:r>
          </a:p>
          <a:p>
            <a:pPr marL="0" indent="0">
              <a:buNone/>
            </a:pPr>
            <a:r>
              <a:rPr lang="cs-CZ" dirty="0"/>
              <a:t>Na území </a:t>
            </a:r>
            <a:r>
              <a:rPr lang="cs-CZ" dirty="0" smtClean="0"/>
              <a:t>CHKO mimo </a:t>
            </a:r>
            <a:r>
              <a:rPr lang="cs-CZ" dirty="0"/>
              <a:t>zastavěná území obcí lze pouze s </a:t>
            </a:r>
            <a:r>
              <a:rPr lang="cs-CZ" dirty="0" smtClean="0"/>
              <a:t>předchozím souhlasem např.:</a:t>
            </a:r>
          </a:p>
          <a:p>
            <a:r>
              <a:rPr lang="cs-CZ" dirty="0" smtClean="0"/>
              <a:t>vyznačovat pěší, cyklistické, běžecké, jezdecké a jiné obdobné tratě, trasy a stezky</a:t>
            </a:r>
          </a:p>
          <a:p>
            <a:r>
              <a:rPr lang="cs-CZ" dirty="0"/>
              <a:t>p</a:t>
            </a:r>
            <a:r>
              <a:rPr lang="cs-CZ" dirty="0" smtClean="0"/>
              <a:t>ořádat akce s účastí více než 100 účastníků</a:t>
            </a:r>
          </a:p>
          <a:p>
            <a:r>
              <a:rPr lang="cs-CZ" dirty="0"/>
              <a:t>p</a:t>
            </a:r>
            <a:r>
              <a:rPr lang="cs-CZ" dirty="0" smtClean="0"/>
              <a:t>rovozovat bezpilotní létající zařízení na dálkové ovládání, kromě letů pro zajištění bezpečnosti státu, ochrany osob, majetku nebo veřejného pořádku, a letů pro potřeby orgánů ochrany přírody</a:t>
            </a:r>
          </a:p>
          <a:p>
            <a:r>
              <a:rPr lang="cs-CZ" dirty="0" smtClean="0"/>
              <a:t>Souhlas se uděluje/neuděluje </a:t>
            </a:r>
            <a:r>
              <a:rPr lang="cs-CZ" dirty="0"/>
              <a:t>ve </a:t>
            </a:r>
            <a:r>
              <a:rPr lang="cs-CZ" dirty="0" smtClean="0"/>
              <a:t>správním </a:t>
            </a:r>
            <a:r>
              <a:rPr lang="cs-CZ" dirty="0"/>
              <a:t>řízení.</a:t>
            </a:r>
          </a:p>
          <a:p>
            <a:endParaRPr lang="cs-CZ" dirty="0" smtClean="0"/>
          </a:p>
        </p:txBody>
      </p:sp>
      <p:sp>
        <p:nvSpPr>
          <p:cNvPr id="2" name="Obdélník 1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cs-CZ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050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268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628650" y="395021"/>
            <a:ext cx="7886700" cy="5781942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Činnost Agentury se na území CHKO Poodří řídí dvěma základními právními předpisy: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/>
              <a:t>z</a:t>
            </a:r>
            <a:r>
              <a:rPr lang="cs-CZ" dirty="0" smtClean="0"/>
              <a:t>ákon č. 114/1992 Sb., o ochraně přírody a krajiny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/>
              <a:t>n</a:t>
            </a:r>
            <a:r>
              <a:rPr lang="cs-CZ" dirty="0" smtClean="0"/>
              <a:t>ařízení Vlády ČR č. 51/2017 Sb., o chráněné krajinné oblasti Poodří + vyhláška č. 52/2017 Sb., o vymezení zón ochrany přírody CHKO Poodří</a:t>
            </a:r>
          </a:p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Název prezentace | </a:t>
            </a:r>
            <a:fld id="{CBE1EA28-1D32-4079-902C-698B6898222B}" type="datetime4">
              <a:rPr lang="cs-CZ" smtClean="0"/>
              <a:pPr/>
              <a:t>15. února 2023</a:t>
            </a:fld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482" y="4004170"/>
            <a:ext cx="3050439" cy="174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41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39408" y="305880"/>
            <a:ext cx="7886700" cy="934831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Kompetence vyplývající ze zákona o ochraně přírody a krajiny</a:t>
            </a:r>
            <a:endParaRPr lang="cs-CZ" dirty="0"/>
          </a:p>
        </p:txBody>
      </p:sp>
      <p:sp>
        <p:nvSpPr>
          <p:cNvPr id="13" name="Zástupný symbol pro obsah 12"/>
          <p:cNvSpPr>
            <a:spLocks noGrp="1"/>
          </p:cNvSpPr>
          <p:nvPr>
            <p:ph idx="1"/>
          </p:nvPr>
        </p:nvSpPr>
        <p:spPr>
          <a:xfrm>
            <a:off x="439408" y="1319842"/>
            <a:ext cx="8265184" cy="4528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Povolení ke kácení dřevin (§ 8 zákona)</a:t>
            </a:r>
          </a:p>
          <a:p>
            <a:r>
              <a:rPr lang="cs-CZ" sz="2000" dirty="0" smtClean="0"/>
              <a:t>kompetence dle § 8 odst. 1                                                                   na území MZCHÚ (NPR,                                                                        PR, PP) a </a:t>
            </a:r>
            <a:r>
              <a:rPr lang="cs-CZ" sz="2000" dirty="0" err="1" smtClean="0"/>
              <a:t>ochr</a:t>
            </a:r>
            <a:r>
              <a:rPr lang="cs-CZ" sz="2000" dirty="0" smtClean="0"/>
              <a:t>. pásem</a:t>
            </a:r>
          </a:p>
          <a:p>
            <a:r>
              <a:rPr lang="cs-CZ" sz="2000" dirty="0"/>
              <a:t>celkem 10 MZCHÚ</a:t>
            </a:r>
          </a:p>
          <a:p>
            <a:r>
              <a:rPr lang="cs-CZ" sz="2000" dirty="0"/>
              <a:t>pouze mimolesní </a:t>
            </a:r>
            <a:r>
              <a:rPr lang="cs-CZ" sz="2000" dirty="0" smtClean="0"/>
              <a:t>zeleň                                                                              (neřeší se ovocné stromy                                                                            v zahradách)</a:t>
            </a:r>
            <a:endParaRPr lang="cs-CZ" sz="2000" dirty="0"/>
          </a:p>
          <a:p>
            <a:r>
              <a:rPr lang="cs-CZ" sz="2000" dirty="0"/>
              <a:t>p</a:t>
            </a:r>
            <a:r>
              <a:rPr lang="cs-CZ" sz="2000" dirty="0" smtClean="0"/>
              <a:t>arametry stanovuje                                                                                 vyhláška č. 189/2013 Sb.</a:t>
            </a:r>
            <a:endParaRPr lang="cs-CZ" sz="2000" dirty="0"/>
          </a:p>
          <a:p>
            <a:endParaRPr lang="cs-CZ" sz="2000" dirty="0" smtClean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780" y="1890346"/>
            <a:ext cx="5106638" cy="36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8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6766" y="283065"/>
            <a:ext cx="7886700" cy="974940"/>
          </a:xfrm>
        </p:spPr>
        <p:txBody>
          <a:bodyPr>
            <a:normAutofit fontScale="90000"/>
          </a:bodyPr>
          <a:lstStyle/>
          <a:p>
            <a:r>
              <a:rPr lang="cs-CZ" dirty="0"/>
              <a:t>Kompetence vyplývající ze zákona o ochraně přírody a krajiny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96766" y="1311153"/>
            <a:ext cx="7886701" cy="48312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Povolení ke kácení dřevin (§ 8 </a:t>
            </a:r>
            <a:r>
              <a:rPr lang="cs-CZ" dirty="0" smtClean="0"/>
              <a:t>zákona)</a:t>
            </a:r>
            <a:endParaRPr lang="cs-CZ" dirty="0"/>
          </a:p>
          <a:p>
            <a:r>
              <a:rPr lang="cs-CZ" sz="2000" dirty="0"/>
              <a:t>povolení </a:t>
            </a:r>
            <a:r>
              <a:rPr lang="cs-CZ" sz="2000" dirty="0" smtClean="0"/>
              <a:t>dle § 8 odst. 1 lze </a:t>
            </a:r>
            <a:r>
              <a:rPr lang="cs-CZ" sz="2000" dirty="0"/>
              <a:t>vydat pouze ze závažných důvodů po vyhodnocení funkčního a estetického významu dřevin</a:t>
            </a:r>
          </a:p>
          <a:p>
            <a:r>
              <a:rPr lang="cs-CZ" sz="2000" dirty="0"/>
              <a:t>v</a:t>
            </a:r>
            <a:r>
              <a:rPr lang="cs-CZ" sz="2000" dirty="0" smtClean="0"/>
              <a:t>yhodnocení v </a:t>
            </a:r>
            <a:r>
              <a:rPr lang="cs-CZ" sz="2000" dirty="0"/>
              <a:t>souladu s plány péče o </a:t>
            </a:r>
            <a:r>
              <a:rPr lang="cs-CZ" sz="2000" dirty="0" smtClean="0"/>
              <a:t>MZCHÚ </a:t>
            </a:r>
          </a:p>
          <a:p>
            <a:r>
              <a:rPr lang="cs-CZ" sz="2000" dirty="0" smtClean="0"/>
              <a:t>náhradní </a:t>
            </a:r>
            <a:r>
              <a:rPr lang="cs-CZ" sz="2000" dirty="0"/>
              <a:t>výsadby včetně </a:t>
            </a:r>
            <a:r>
              <a:rPr lang="cs-CZ" sz="2000" dirty="0" smtClean="0"/>
              <a:t>stanovení následné péče</a:t>
            </a:r>
            <a:endParaRPr lang="cs-CZ" sz="2000" dirty="0"/>
          </a:p>
          <a:p>
            <a:r>
              <a:rPr lang="cs-CZ" sz="2000" dirty="0"/>
              <a:t>o</a:t>
            </a:r>
            <a:r>
              <a:rPr lang="cs-CZ" sz="2000" dirty="0" smtClean="0"/>
              <a:t>dlišný postup dle § 8 odst. 2 a 4: </a:t>
            </a:r>
          </a:p>
          <a:p>
            <a:pPr lvl="1"/>
            <a:r>
              <a:rPr lang="cs-CZ" dirty="0" smtClean="0"/>
              <a:t>zdravotní důvody, pěstební důvody, břehové porosty, technická infrastruktura, pásmo dráhy (oznámení 15 dní před provedením – možnost omezení, pozastavení)</a:t>
            </a:r>
          </a:p>
          <a:p>
            <a:pPr lvl="1"/>
            <a:r>
              <a:rPr lang="cs-CZ" sz="2000" dirty="0" smtClean="0"/>
              <a:t>zřejmé a bezprostřední ohrožení života či zdraví nebo hrozí-li škoda značného rozsahu (oznámení </a:t>
            </a:r>
            <a:r>
              <a:rPr lang="cs-CZ" sz="2000" dirty="0"/>
              <a:t>15 dní </a:t>
            </a:r>
            <a:r>
              <a:rPr lang="cs-CZ" sz="2000" dirty="0" smtClean="0"/>
              <a:t>od provedení)</a:t>
            </a:r>
            <a:endParaRPr lang="cs-CZ" sz="2000" dirty="0"/>
          </a:p>
          <a:p>
            <a:r>
              <a:rPr lang="cs-CZ" sz="2000" dirty="0"/>
              <a:t>o</a:t>
            </a:r>
            <a:r>
              <a:rPr lang="cs-CZ" sz="2000" dirty="0" smtClean="0"/>
              <a:t>dlišný postup dle § 8 odst. 6 (součást stavebních záměrů - závazná stanoviska)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Název prezentace | </a:t>
            </a:r>
            <a:fld id="{CBE1EA28-1D32-4079-902C-698B6898222B}" type="datetime4">
              <a:rPr lang="cs-CZ" smtClean="0"/>
              <a:pPr/>
              <a:t>15. února 2023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1175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353684"/>
            <a:ext cx="7886700" cy="923182"/>
          </a:xfrm>
        </p:spPr>
        <p:txBody>
          <a:bodyPr>
            <a:normAutofit fontScale="90000"/>
          </a:bodyPr>
          <a:lstStyle/>
          <a:p>
            <a:r>
              <a:rPr lang="cs-CZ" dirty="0"/>
              <a:t>Kompetence vyplývající ze zákona o ochraně přírody a </a:t>
            </a:r>
            <a:r>
              <a:rPr lang="cs-CZ" dirty="0" smtClean="0"/>
              <a:t>krajiny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414732"/>
            <a:ext cx="7886700" cy="47622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Památné stromy a jejich ochranná pásma (§ 46 </a:t>
            </a:r>
            <a:r>
              <a:rPr lang="cs-CZ" dirty="0" smtClean="0"/>
              <a:t>zákona)</a:t>
            </a:r>
          </a:p>
          <a:p>
            <a:r>
              <a:rPr lang="cs-CZ" sz="2000" dirty="0" smtClean="0"/>
              <a:t>kompetence dle § 46                                                                        odst. 2 a  3 na území                                                                  CHKO Poodří </a:t>
            </a:r>
            <a:endParaRPr lang="cs-CZ" sz="2000" dirty="0"/>
          </a:p>
          <a:p>
            <a:r>
              <a:rPr lang="cs-CZ" sz="2000" dirty="0" smtClean="0"/>
              <a:t>celkem 9 stromů</a:t>
            </a:r>
          </a:p>
          <a:p>
            <a:r>
              <a:rPr lang="cs-CZ" sz="2000" dirty="0"/>
              <a:t>k</a:t>
            </a:r>
            <a:r>
              <a:rPr lang="cs-CZ" sz="2000" dirty="0" smtClean="0"/>
              <a:t>rajinné dominanty</a:t>
            </a:r>
            <a:r>
              <a:rPr lang="cs-CZ" sz="2000" dirty="0"/>
              <a:t> </a:t>
            </a:r>
            <a:r>
              <a:rPr lang="cs-CZ" sz="2000" dirty="0" smtClean="0"/>
              <a:t>-                                                                    kombinace vzrůstu,                                                                              věku a vitálnosti   </a:t>
            </a:r>
          </a:p>
          <a:p>
            <a:r>
              <a:rPr lang="cs-CZ" sz="2000" dirty="0"/>
              <a:t>n</a:t>
            </a:r>
            <a:r>
              <a:rPr lang="cs-CZ" sz="2000" dirty="0" smtClean="0"/>
              <a:t>ebývalé exempláře                                                                                                  </a:t>
            </a:r>
            <a:endParaRPr lang="cs-CZ" sz="2000" dirty="0"/>
          </a:p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Název prezentace | </a:t>
            </a:r>
            <a:fld id="{CBE1EA28-1D32-4079-902C-698B6898222B}" type="datetime4">
              <a:rPr lang="cs-CZ" smtClean="0"/>
              <a:pPr/>
              <a:t>15. února 2023</a:t>
            </a:fld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218" y="1802921"/>
            <a:ext cx="5396088" cy="381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2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628650" y="325316"/>
            <a:ext cx="7886700" cy="934831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Kompetence vyplývající ze zákona o ochraně přírody a krajiny</a:t>
            </a:r>
            <a:endParaRPr lang="cs-CZ" dirty="0"/>
          </a:p>
        </p:txBody>
      </p:sp>
      <p:sp>
        <p:nvSpPr>
          <p:cNvPr id="13" name="Zástupný symbol pro obsah 12"/>
          <p:cNvSpPr>
            <a:spLocks noGrp="1"/>
          </p:cNvSpPr>
          <p:nvPr>
            <p:ph idx="1"/>
          </p:nvPr>
        </p:nvSpPr>
        <p:spPr>
          <a:xfrm>
            <a:off x="628650" y="1346823"/>
            <a:ext cx="7886700" cy="3794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Památné stromy a jejich ochranná pásma (§ 46 zákona)</a:t>
            </a:r>
          </a:p>
          <a:p>
            <a:r>
              <a:rPr lang="cs-CZ" sz="2000" dirty="0" smtClean="0"/>
              <a:t>zákaz poškozovaní, ničení </a:t>
            </a:r>
            <a:r>
              <a:rPr lang="cs-CZ" sz="2000" dirty="0"/>
              <a:t>a </a:t>
            </a:r>
            <a:r>
              <a:rPr lang="cs-CZ" sz="2000" dirty="0" smtClean="0"/>
              <a:t>rušení památných stromů v </a:t>
            </a:r>
            <a:r>
              <a:rPr lang="cs-CZ" sz="2000" dirty="0"/>
              <a:t>přirozeném </a:t>
            </a:r>
            <a:r>
              <a:rPr lang="cs-CZ" sz="2000" dirty="0" smtClean="0"/>
              <a:t>vývoji,</a:t>
            </a:r>
            <a:r>
              <a:rPr lang="cs-CZ" sz="2000" dirty="0" smtClean="0">
                <a:solidFill>
                  <a:srgbClr val="FF0000"/>
                </a:solidFill>
              </a:rPr>
              <a:t> </a:t>
            </a:r>
            <a:r>
              <a:rPr lang="cs-CZ" sz="2000" dirty="0" smtClean="0"/>
              <a:t>ošetřování stromů jen </a:t>
            </a:r>
            <a:r>
              <a:rPr lang="cs-CZ" sz="2000" dirty="0"/>
              <a:t>se </a:t>
            </a:r>
            <a:r>
              <a:rPr lang="cs-CZ" sz="2000" dirty="0" smtClean="0"/>
              <a:t>souhlasem</a:t>
            </a:r>
          </a:p>
          <a:p>
            <a:r>
              <a:rPr lang="cs-CZ" sz="2000" dirty="0" smtClean="0"/>
              <a:t>individuální x základní ochranné pásmo</a:t>
            </a:r>
          </a:p>
          <a:p>
            <a:r>
              <a:rPr lang="cs-CZ" sz="2000" dirty="0" smtClean="0"/>
              <a:t>v ochranném pásmu lze </a:t>
            </a:r>
            <a:r>
              <a:rPr lang="cs-CZ" sz="2000" dirty="0"/>
              <a:t>stanovené činnosti a zásahy </a:t>
            </a:r>
            <a:r>
              <a:rPr lang="cs-CZ" sz="2000" dirty="0" smtClean="0"/>
              <a:t>provádět </a:t>
            </a:r>
            <a:r>
              <a:rPr lang="cs-CZ" sz="2000" dirty="0"/>
              <a:t>jen s předchozím souhlasem </a:t>
            </a:r>
            <a:r>
              <a:rPr lang="cs-CZ" sz="2000" dirty="0" smtClean="0"/>
              <a:t>(není </a:t>
            </a:r>
            <a:r>
              <a:rPr lang="cs-CZ" sz="2000" dirty="0"/>
              <a:t>dovolena žádná pro památný strom škodlivá </a:t>
            </a:r>
            <a:r>
              <a:rPr lang="cs-CZ" sz="2000" dirty="0" smtClean="0"/>
              <a:t>činnost – stavby, terénní úpravy)</a:t>
            </a:r>
          </a:p>
          <a:p>
            <a:r>
              <a:rPr lang="cs-CZ" sz="2000" dirty="0" smtClean="0"/>
              <a:t>výjimky ze zákazu (§ 56 odst. 1 zákona)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80737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49" y="333944"/>
            <a:ext cx="7886700" cy="882381"/>
          </a:xfrm>
        </p:spPr>
        <p:txBody>
          <a:bodyPr>
            <a:normAutofit fontScale="90000"/>
          </a:bodyPr>
          <a:lstStyle/>
          <a:p>
            <a:r>
              <a:rPr lang="cs-CZ" dirty="0"/>
              <a:t>Kompetence vyplývající ze zákona o ochraně přírody a krajiny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Název prezentace | </a:t>
            </a:r>
            <a:fld id="{CBE1EA28-1D32-4079-902C-698B6898222B}" type="datetime4">
              <a:rPr lang="cs-CZ" smtClean="0"/>
              <a:pPr/>
              <a:t>15. února 2023</a:t>
            </a:fld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49" y="1216324"/>
            <a:ext cx="7886700" cy="35540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/>
              <a:t>Závazné stanovisko k některým činnostem v ZCHÚ </a:t>
            </a:r>
            <a:r>
              <a:rPr lang="cs-CZ" dirty="0" smtClean="0"/>
              <a:t>       (§ </a:t>
            </a:r>
            <a:r>
              <a:rPr lang="cs-CZ" dirty="0"/>
              <a:t>44 </a:t>
            </a:r>
            <a:r>
              <a:rPr lang="cs-CZ" dirty="0" smtClean="0"/>
              <a:t>zákona)</a:t>
            </a:r>
          </a:p>
          <a:p>
            <a:r>
              <a:rPr lang="cs-CZ" sz="2000" dirty="0"/>
              <a:t>kompetence na </a:t>
            </a:r>
            <a:r>
              <a:rPr lang="cs-CZ" sz="2000" dirty="0" smtClean="0"/>
              <a:t>                                                                         území </a:t>
            </a:r>
            <a:r>
              <a:rPr lang="cs-CZ" sz="2000" dirty="0"/>
              <a:t>CHKO </a:t>
            </a:r>
            <a:r>
              <a:rPr lang="cs-CZ" sz="2000" dirty="0" smtClean="0"/>
              <a:t>                                                                          Poodří </a:t>
            </a:r>
            <a:r>
              <a:rPr lang="cs-CZ" sz="2000" dirty="0"/>
              <a:t>(</a:t>
            </a:r>
            <a:r>
              <a:rPr lang="cs-CZ" sz="2000" dirty="0" smtClean="0"/>
              <a:t>podklad                                                                              </a:t>
            </a:r>
            <a:r>
              <a:rPr lang="cs-CZ" sz="2000" dirty="0"/>
              <a:t>pro rozhodnutí </a:t>
            </a:r>
            <a:r>
              <a:rPr lang="cs-CZ" sz="2000" dirty="0" smtClean="0"/>
              <a:t>SÚ)</a:t>
            </a:r>
          </a:p>
          <a:p>
            <a:r>
              <a:rPr lang="cs-CZ" sz="2000" dirty="0" smtClean="0"/>
              <a:t>celkem </a:t>
            </a:r>
            <a:r>
              <a:rPr lang="cs-CZ" sz="2000" dirty="0"/>
              <a:t>17 </a:t>
            </a:r>
            <a:r>
              <a:rPr lang="cs-CZ" sz="2000" dirty="0" smtClean="0"/>
              <a:t>obcí</a:t>
            </a:r>
          </a:p>
          <a:p>
            <a:r>
              <a:rPr lang="cs-CZ" sz="2000" dirty="0" smtClean="0"/>
              <a:t>10 staveb. úřadů</a:t>
            </a:r>
          </a:p>
          <a:p>
            <a:endParaRPr lang="cs-CZ" sz="2000" dirty="0"/>
          </a:p>
          <a:p>
            <a:endParaRPr lang="cs-CZ" sz="20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246" y="1647795"/>
            <a:ext cx="5969478" cy="421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1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628650" y="368448"/>
            <a:ext cx="7886700" cy="934831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Kompetence vyplývající ze zákona o ochraně přírody a krajiny</a:t>
            </a:r>
            <a:endParaRPr lang="cs-CZ" dirty="0"/>
          </a:p>
        </p:txBody>
      </p:sp>
      <p:sp>
        <p:nvSpPr>
          <p:cNvPr id="13" name="Zástupný symbol pro obsah 12"/>
          <p:cNvSpPr>
            <a:spLocks noGrp="1"/>
          </p:cNvSpPr>
          <p:nvPr>
            <p:ph idx="1"/>
          </p:nvPr>
        </p:nvSpPr>
        <p:spPr>
          <a:xfrm>
            <a:off x="628650" y="1364077"/>
            <a:ext cx="8066776" cy="466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Závazné stanovisko k některým činnostem v ZCHÚ          (§ 44 zákona)</a:t>
            </a:r>
          </a:p>
          <a:p>
            <a:r>
              <a:rPr lang="cs-CZ" sz="2000" dirty="0"/>
              <a:t>stavební </a:t>
            </a:r>
            <a:r>
              <a:rPr lang="cs-CZ" sz="2000" dirty="0" smtClean="0"/>
              <a:t>činnost (novostavby, změny dokončených staveb), terénní úpravy</a:t>
            </a:r>
            <a:endParaRPr lang="cs-CZ" altLang="cs-CZ" sz="2000" dirty="0" smtClean="0"/>
          </a:p>
          <a:p>
            <a:r>
              <a:rPr lang="cs-CZ" altLang="cs-CZ" sz="2000" dirty="0" smtClean="0"/>
              <a:t>režim posuzování se liší dle umístění a charakteru záměru (zastavěná území III. a IV</a:t>
            </a:r>
            <a:r>
              <a:rPr lang="cs-CZ" altLang="cs-CZ" sz="2000" dirty="0"/>
              <a:t>. </a:t>
            </a:r>
            <a:r>
              <a:rPr lang="cs-CZ" altLang="cs-CZ" sz="2000" dirty="0" smtClean="0"/>
              <a:t>zóně CHKO, </a:t>
            </a:r>
            <a:r>
              <a:rPr lang="cs-CZ" altLang="cs-CZ" sz="2000" dirty="0"/>
              <a:t>zastavitelné plochy mimo vymezené zastavěné </a:t>
            </a:r>
            <a:r>
              <a:rPr lang="cs-CZ" altLang="cs-CZ" sz="2000" dirty="0" smtClean="0"/>
              <a:t>území, nezastavěná území obcí)</a:t>
            </a:r>
          </a:p>
          <a:p>
            <a:r>
              <a:rPr lang="cs-CZ" altLang="cs-CZ" sz="2000" dirty="0" smtClean="0"/>
              <a:t>závazné stanovisko, stanovisko, sdělení, předběžná informace</a:t>
            </a:r>
          </a:p>
          <a:p>
            <a:r>
              <a:rPr lang="cs-CZ" altLang="cs-CZ" sz="2000" dirty="0"/>
              <a:t>p</a:t>
            </a:r>
            <a:r>
              <a:rPr lang="cs-CZ" altLang="cs-CZ" sz="2000" dirty="0" smtClean="0"/>
              <a:t>odklady k vyhodnocení (zonace, plán péče o CHKO</a:t>
            </a:r>
            <a:r>
              <a:rPr lang="cs-CZ" altLang="cs-CZ" sz="2000" dirty="0"/>
              <a:t>, </a:t>
            </a:r>
            <a:r>
              <a:rPr lang="cs-CZ" altLang="cs-CZ" sz="2000" dirty="0" smtClean="0"/>
              <a:t>nálezová databáze ochrany přírody, </a:t>
            </a:r>
            <a:r>
              <a:rPr lang="cs-CZ" altLang="cs-CZ" sz="2000" dirty="0"/>
              <a:t>krajinářská studie</a:t>
            </a:r>
            <a:r>
              <a:rPr lang="cs-CZ" altLang="cs-CZ" sz="2000" dirty="0" smtClean="0"/>
              <a:t>) </a:t>
            </a:r>
          </a:p>
          <a:p>
            <a:r>
              <a:rPr lang="cs-CZ" altLang="cs-CZ" sz="2000" dirty="0"/>
              <a:t>v</a:t>
            </a:r>
            <a:r>
              <a:rPr lang="cs-CZ" altLang="cs-CZ" sz="2000" dirty="0" smtClean="0"/>
              <a:t> rámci </a:t>
            </a:r>
            <a:r>
              <a:rPr lang="cs-CZ" altLang="cs-CZ" sz="2000" dirty="0"/>
              <a:t>územního plánování </a:t>
            </a:r>
            <a:r>
              <a:rPr lang="cs-CZ" altLang="cs-CZ" sz="2000" dirty="0" smtClean="0"/>
              <a:t>zapracování </a:t>
            </a:r>
            <a:r>
              <a:rPr lang="cs-CZ" altLang="cs-CZ" sz="2000" dirty="0"/>
              <a:t>stanovisek Agentury do ÚPD obcí </a:t>
            </a:r>
            <a:r>
              <a:rPr lang="cs-CZ" altLang="cs-CZ" sz="2000" dirty="0" smtClean="0"/>
              <a:t>(požadavky na ochranu nezastavěného území, zachování charakteru </a:t>
            </a:r>
            <a:r>
              <a:rPr lang="cs-CZ" altLang="cs-CZ" sz="2000" dirty="0"/>
              <a:t>a </a:t>
            </a:r>
            <a:r>
              <a:rPr lang="cs-CZ" altLang="cs-CZ" sz="2000" dirty="0" smtClean="0"/>
              <a:t>struktury </a:t>
            </a:r>
            <a:r>
              <a:rPr lang="cs-CZ" altLang="cs-CZ" sz="2000" dirty="0"/>
              <a:t>zástavby)</a:t>
            </a:r>
          </a:p>
          <a:p>
            <a:endParaRPr lang="cs-CZ" altLang="cs-CZ" sz="2000" dirty="0"/>
          </a:p>
          <a:p>
            <a:endParaRPr lang="cs-CZ" altLang="cs-CZ" sz="2000" dirty="0" smtClean="0"/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27476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541325" y="601361"/>
            <a:ext cx="7974025" cy="934831"/>
          </a:xfrm>
        </p:spPr>
        <p:txBody>
          <a:bodyPr>
            <a:normAutofit/>
          </a:bodyPr>
          <a:lstStyle/>
          <a:p>
            <a:r>
              <a:rPr lang="cs-CZ" dirty="0" smtClean="0"/>
              <a:t>omezení vyplývající ze zákona o ochraně přírody a krajiny</a:t>
            </a:r>
            <a:endParaRPr lang="cs-CZ" dirty="0"/>
          </a:p>
        </p:txBody>
      </p:sp>
      <p:sp>
        <p:nvSpPr>
          <p:cNvPr id="13" name="Zástupný symbol pro obsah 12"/>
          <p:cNvSpPr>
            <a:spLocks noGrp="1"/>
          </p:cNvSpPr>
          <p:nvPr>
            <p:ph idx="1"/>
          </p:nvPr>
        </p:nvSpPr>
        <p:spPr>
          <a:xfrm>
            <a:off x="541325" y="1726386"/>
            <a:ext cx="7974025" cy="41696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Základní ochranné podmínky CHKO (§ 26 zákona)</a:t>
            </a:r>
          </a:p>
          <a:p>
            <a:pPr marL="0" indent="0">
              <a:buNone/>
            </a:pPr>
            <a:r>
              <a:rPr lang="cs-CZ" sz="2000" u="sng" dirty="0" smtClean="0"/>
              <a:t>Příklady zákazů, které se vztahují na celé území CHKO:</a:t>
            </a:r>
          </a:p>
          <a:p>
            <a:r>
              <a:rPr lang="cs-CZ" sz="2000" dirty="0"/>
              <a:t>t</a:t>
            </a:r>
            <a:r>
              <a:rPr lang="cs-CZ" sz="2000" dirty="0" smtClean="0"/>
              <a:t>ábořit a rozdělávat ohně mimo místa vyhrazená orgánem ochrany přírody</a:t>
            </a:r>
          </a:p>
          <a:p>
            <a:r>
              <a:rPr lang="cs-CZ" sz="2000" dirty="0"/>
              <a:t>v</a:t>
            </a:r>
            <a:r>
              <a:rPr lang="cs-CZ" sz="2000" dirty="0" smtClean="0"/>
              <a:t>jíždět a setrvávat s motorovými vozidly a obytnými přívěsy mimo silnice a místní komunikace a místa vyhrazená se souhlasem orgánu ochrany </a:t>
            </a:r>
            <a:r>
              <a:rPr lang="cs-CZ" sz="2000" dirty="0"/>
              <a:t>přírody, kromě vjezdu a setrvávání vozidel orgánů státní správy, vozidel potřebných pro lesní a zemědělské hospodaření, obranu státu a ochranu státních hranic, požární ochranu a zdravotní a veterinární službu,</a:t>
            </a:r>
            <a:endParaRPr lang="cs-CZ" sz="2000" dirty="0" smtClean="0"/>
          </a:p>
          <a:p>
            <a:r>
              <a:rPr lang="cs-CZ" sz="2000" dirty="0" smtClean="0"/>
              <a:t>pořádat automobilové a motocyklové soutěže</a:t>
            </a:r>
          </a:p>
          <a:p>
            <a:r>
              <a:rPr lang="cs-CZ" sz="2000" dirty="0"/>
              <a:t>p</a:t>
            </a:r>
            <a:r>
              <a:rPr lang="cs-CZ" sz="2000" dirty="0" smtClean="0"/>
              <a:t>rovádět chemický posyp cest (solení)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417501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M2020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>
        <a:norm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GM2020" id="{864EA861-98A2-477C-8F33-FC68C3917AC6}" vid="{12B732DA-FFF8-44A7-A38C-CD8393B51058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GM2020</Template>
  <TotalTime>661</TotalTime>
  <Words>888</Words>
  <Application>Microsoft Office PowerPoint</Application>
  <PresentationFormat>Předvádění na obrazovce (4:3)</PresentationFormat>
  <Paragraphs>85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7" baseType="lpstr">
      <vt:lpstr>Arial</vt:lpstr>
      <vt:lpstr>Arial Black</vt:lpstr>
      <vt:lpstr>Calibri</vt:lpstr>
      <vt:lpstr>GM2020</vt:lpstr>
      <vt:lpstr>Kompetence AOPK x  zájmy Obcí</vt:lpstr>
      <vt:lpstr>Prezentace aplikace PowerPoint</vt:lpstr>
      <vt:lpstr>Kompetence vyplývající ze zákona o ochraně přírody a krajiny</vt:lpstr>
      <vt:lpstr>Kompetence vyplývající ze zákona o ochraně přírody a krajiny</vt:lpstr>
      <vt:lpstr>Kompetence vyplývající ze zákona o ochraně přírody a krajiny</vt:lpstr>
      <vt:lpstr>Kompetence vyplývající ze zákona o ochraně přírody a krajiny</vt:lpstr>
      <vt:lpstr>Kompetence vyplývající ze zákona o ochraně přírody a krajiny</vt:lpstr>
      <vt:lpstr>Kompetence vyplývající ze zákona o ochraně přírody a krajiny</vt:lpstr>
      <vt:lpstr>omezení vyplývající ze zákona o ochraně přírody a krajiny</vt:lpstr>
      <vt:lpstr>Omezení vyplývající ze zákona o ochraně přírody a krajiny</vt:lpstr>
      <vt:lpstr>Omezení vyplývající ze zákona o ochraně přírody a krajiny</vt:lpstr>
      <vt:lpstr>Omezení vyplývající z nařízení o CHKO Poodří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 Miklín</dc:creator>
  <cp:lastModifiedBy>Daniel Kletenský</cp:lastModifiedBy>
  <cp:revision>58</cp:revision>
  <dcterms:created xsi:type="dcterms:W3CDTF">2022-02-15T08:53:11Z</dcterms:created>
  <dcterms:modified xsi:type="dcterms:W3CDTF">2023-02-15T12:00:39Z</dcterms:modified>
</cp:coreProperties>
</file>