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56" r:id="rId4"/>
    <p:sldId id="471" r:id="rId5"/>
    <p:sldId id="447" r:id="rId6"/>
    <p:sldId id="472" r:id="rId7"/>
    <p:sldId id="470" r:id="rId8"/>
    <p:sldId id="473" r:id="rId9"/>
    <p:sldId id="474" r:id="rId10"/>
    <p:sldId id="475" r:id="rId11"/>
    <p:sldId id="476" r:id="rId12"/>
    <p:sldId id="425" r:id="rId13"/>
    <p:sldId id="258" r:id="rId14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2239" autoAdjust="0"/>
  </p:normalViewPr>
  <p:slideViewPr>
    <p:cSldViewPr>
      <p:cViewPr varScale="1">
        <p:scale>
          <a:sx n="106" d="100"/>
          <a:sy n="106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00CB23-D7A0-46C8-BD74-76EF32F82E09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cs-CZ"/>
        </a:p>
      </dgm:t>
    </dgm:pt>
    <dgm:pt modelId="{EFB11E8C-5571-4BC7-8550-F6424AD1F854}">
      <dgm:prSet phldrT="[Text]" custT="1"/>
      <dgm:spPr>
        <a:solidFill>
          <a:schemeClr val="accent1">
            <a:lumMod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sz="4000" dirty="0" smtClean="0"/>
            <a:t>Zastřešující subjekt</a:t>
          </a:r>
          <a:endParaRPr lang="cs-CZ" sz="4000" dirty="0"/>
        </a:p>
      </dgm:t>
    </dgm:pt>
    <dgm:pt modelId="{E4CD8290-4A2B-4BFA-B18C-EC33AB96FB1E}" type="parTrans" cxnId="{8230908B-37A1-4703-A73E-F4AB14BBA900}">
      <dgm:prSet/>
      <dgm:spPr/>
      <dgm:t>
        <a:bodyPr/>
        <a:lstStyle/>
        <a:p>
          <a:endParaRPr lang="cs-CZ"/>
        </a:p>
      </dgm:t>
    </dgm:pt>
    <dgm:pt modelId="{992EF41D-4ACD-41F7-9601-4D90C4D71F3C}" type="sibTrans" cxnId="{8230908B-37A1-4703-A73E-F4AB14BBA900}">
      <dgm:prSet/>
      <dgm:spPr/>
      <dgm:t>
        <a:bodyPr/>
        <a:lstStyle/>
        <a:p>
          <a:endParaRPr lang="cs-CZ"/>
        </a:p>
      </dgm:t>
    </dgm:pt>
    <dgm:pt modelId="{FB84A627-CBB9-41B5-9FDD-F3366EFDCA3E}">
      <dgm:prSet phldrT="[Text]"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cs-CZ" dirty="0" smtClean="0"/>
            <a:t>Projekty </a:t>
          </a:r>
          <a:r>
            <a:rPr lang="cs-CZ" b="1" dirty="0" smtClean="0"/>
            <a:t>do </a:t>
          </a:r>
          <a:r>
            <a:rPr lang="cs-CZ" b="0" dirty="0" smtClean="0"/>
            <a:t>200 tis euro</a:t>
          </a:r>
          <a:endParaRPr lang="cs-CZ" b="0" dirty="0"/>
        </a:p>
      </dgm:t>
    </dgm:pt>
    <dgm:pt modelId="{A2D0E9F8-AF63-42B0-B37A-8D96615C4186}" type="parTrans" cxnId="{1DF5434A-09EE-4D34-AD96-95E7AD9EB58D}">
      <dgm:prSet/>
      <dgm:spPr/>
      <dgm:t>
        <a:bodyPr/>
        <a:lstStyle/>
        <a:p>
          <a:endParaRPr lang="cs-CZ"/>
        </a:p>
      </dgm:t>
    </dgm:pt>
    <dgm:pt modelId="{9CB54F05-B937-41F3-A606-E07404E1DD0D}" type="sibTrans" cxnId="{1DF5434A-09EE-4D34-AD96-95E7AD9EB58D}">
      <dgm:prSet/>
      <dgm:spPr/>
      <dgm:t>
        <a:bodyPr/>
        <a:lstStyle/>
        <a:p>
          <a:endParaRPr lang="cs-CZ"/>
        </a:p>
      </dgm:t>
    </dgm:pt>
    <dgm:pt modelId="{254F98A0-9D5D-4215-B0A1-749558D90BF1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cs-CZ" sz="4000" dirty="0" smtClean="0"/>
            <a:t>Odborné posudky</a:t>
          </a:r>
          <a:endParaRPr lang="cs-CZ" sz="4000" dirty="0"/>
        </a:p>
      </dgm:t>
    </dgm:pt>
    <dgm:pt modelId="{70A15A5A-2FB4-4782-9E79-E6ADA30D8A90}" type="parTrans" cxnId="{4203965A-F773-4E07-A1A9-11CA56FA53C1}">
      <dgm:prSet/>
      <dgm:spPr/>
      <dgm:t>
        <a:bodyPr/>
        <a:lstStyle/>
        <a:p>
          <a:endParaRPr lang="cs-CZ"/>
        </a:p>
      </dgm:t>
    </dgm:pt>
    <dgm:pt modelId="{57E10E2E-38E0-4B77-AEB3-C2CC63675F1D}" type="sibTrans" cxnId="{4203965A-F773-4E07-A1A9-11CA56FA53C1}">
      <dgm:prSet/>
      <dgm:spPr/>
      <dgm:t>
        <a:bodyPr/>
        <a:lstStyle/>
        <a:p>
          <a:endParaRPr lang="cs-CZ"/>
        </a:p>
      </dgm:t>
    </dgm:pt>
    <dgm:pt modelId="{6C603BE5-5A74-4275-8903-C05CB53D2232}">
      <dgm:prSet phldrT="[Text]"/>
      <dgm:spPr>
        <a:solidFill>
          <a:schemeClr val="accent1">
            <a:lumMod val="7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dirty="0" smtClean="0"/>
            <a:t>Projekty </a:t>
          </a:r>
          <a:r>
            <a:rPr lang="cs-CZ" b="1" dirty="0" smtClean="0"/>
            <a:t>nad </a:t>
          </a:r>
          <a:r>
            <a:rPr lang="cs-CZ" b="0" dirty="0" smtClean="0"/>
            <a:t>200 tis euro </a:t>
          </a:r>
          <a:r>
            <a:rPr lang="cs-CZ" dirty="0" smtClean="0"/>
            <a:t>administruje SFŽP</a:t>
          </a:r>
          <a:endParaRPr lang="cs-CZ" dirty="0"/>
        </a:p>
      </dgm:t>
    </dgm:pt>
    <dgm:pt modelId="{22EA573B-5E96-4466-831E-42B900406E39}" type="parTrans" cxnId="{B6A705D9-72CF-40A9-A984-DAA880086D33}">
      <dgm:prSet/>
      <dgm:spPr/>
      <dgm:t>
        <a:bodyPr/>
        <a:lstStyle/>
        <a:p>
          <a:endParaRPr lang="cs-CZ"/>
        </a:p>
      </dgm:t>
    </dgm:pt>
    <dgm:pt modelId="{777D7EC9-48FF-4B03-A29B-DBAC9F296C94}" type="sibTrans" cxnId="{B6A705D9-72CF-40A9-A984-DAA880086D33}">
      <dgm:prSet/>
      <dgm:spPr/>
      <dgm:t>
        <a:bodyPr/>
        <a:lstStyle/>
        <a:p>
          <a:endParaRPr lang="cs-CZ"/>
        </a:p>
      </dgm:t>
    </dgm:pt>
    <dgm:pt modelId="{8454BF0D-BAB0-40D0-A65B-29FAB2022187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dirty="0" smtClean="0"/>
            <a:t>Vyhlašování výzev</a:t>
          </a:r>
          <a:endParaRPr lang="cs-CZ" dirty="0"/>
        </a:p>
      </dgm:t>
    </dgm:pt>
    <dgm:pt modelId="{1D01A42D-3442-4F25-B00A-C3BBCF86C4DA}" type="sibTrans" cxnId="{FE18F0A8-9642-4498-A393-67D9F4CBAFEF}">
      <dgm:prSet/>
      <dgm:spPr/>
      <dgm:t>
        <a:bodyPr/>
        <a:lstStyle/>
        <a:p>
          <a:endParaRPr lang="cs-CZ"/>
        </a:p>
      </dgm:t>
    </dgm:pt>
    <dgm:pt modelId="{DA97573B-EFFB-4A71-834A-731DEACBE8CB}" type="parTrans" cxnId="{FE18F0A8-9642-4498-A393-67D9F4CBAFEF}">
      <dgm:prSet/>
      <dgm:spPr/>
      <dgm:t>
        <a:bodyPr/>
        <a:lstStyle/>
        <a:p>
          <a:endParaRPr lang="cs-CZ"/>
        </a:p>
      </dgm:t>
    </dgm:pt>
    <dgm:pt modelId="{9FDFAF8C-F7BE-4E3D-9A43-C35A24E62F1F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dirty="0" smtClean="0"/>
            <a:t>Příjem žádostí</a:t>
          </a:r>
          <a:endParaRPr lang="cs-CZ" dirty="0"/>
        </a:p>
      </dgm:t>
    </dgm:pt>
    <dgm:pt modelId="{DC1129D6-E85F-4272-9B48-9369603683E6}" type="parTrans" cxnId="{9C2C9448-C86E-40E2-8061-072815AF57E6}">
      <dgm:prSet/>
      <dgm:spPr/>
      <dgm:t>
        <a:bodyPr/>
        <a:lstStyle/>
        <a:p>
          <a:endParaRPr lang="cs-CZ"/>
        </a:p>
      </dgm:t>
    </dgm:pt>
    <dgm:pt modelId="{CC6D4F68-A7D6-4BC0-9231-F554603C3D6C}" type="sibTrans" cxnId="{9C2C9448-C86E-40E2-8061-072815AF57E6}">
      <dgm:prSet/>
      <dgm:spPr/>
      <dgm:t>
        <a:bodyPr/>
        <a:lstStyle/>
        <a:p>
          <a:endParaRPr lang="cs-CZ"/>
        </a:p>
      </dgm:t>
    </dgm:pt>
    <dgm:pt modelId="{1135B662-1652-424A-B5E9-F2985A0001F1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cs-CZ" dirty="0"/>
        </a:p>
      </dgm:t>
    </dgm:pt>
    <dgm:pt modelId="{94A48066-E112-4C76-A07A-AF8B6CAF17FB}" type="parTrans" cxnId="{B9792F90-C616-4415-A6E7-1506EF3B465F}">
      <dgm:prSet/>
      <dgm:spPr/>
      <dgm:t>
        <a:bodyPr/>
        <a:lstStyle/>
        <a:p>
          <a:endParaRPr lang="cs-CZ"/>
        </a:p>
      </dgm:t>
    </dgm:pt>
    <dgm:pt modelId="{DEACC562-5677-4238-AEA3-421F934591FE}" type="sibTrans" cxnId="{B9792F90-C616-4415-A6E7-1506EF3B465F}">
      <dgm:prSet/>
      <dgm:spPr/>
      <dgm:t>
        <a:bodyPr/>
        <a:lstStyle/>
        <a:p>
          <a:endParaRPr lang="cs-CZ"/>
        </a:p>
      </dgm:t>
    </dgm:pt>
    <dgm:pt modelId="{09EF59B2-6983-4FBB-BBAE-890DB4FF1B08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dirty="0" smtClean="0"/>
            <a:t>Hodnocení – přijatelnost i kontrola v terénu</a:t>
          </a:r>
          <a:endParaRPr lang="cs-CZ" dirty="0"/>
        </a:p>
      </dgm:t>
    </dgm:pt>
    <dgm:pt modelId="{76806A01-80F6-4FCD-83EC-9EBDD45A7AF3}" type="parTrans" cxnId="{A95B38E1-AA45-4738-8049-DD40B8B3F1F4}">
      <dgm:prSet/>
      <dgm:spPr/>
      <dgm:t>
        <a:bodyPr/>
        <a:lstStyle/>
        <a:p>
          <a:endParaRPr lang="cs-CZ"/>
        </a:p>
      </dgm:t>
    </dgm:pt>
    <dgm:pt modelId="{C41749BB-A230-44B5-BF09-18A6D0D68DCD}" type="sibTrans" cxnId="{A95B38E1-AA45-4738-8049-DD40B8B3F1F4}">
      <dgm:prSet/>
      <dgm:spPr/>
      <dgm:t>
        <a:bodyPr/>
        <a:lstStyle/>
        <a:p>
          <a:endParaRPr lang="cs-CZ"/>
        </a:p>
      </dgm:t>
    </dgm:pt>
    <dgm:pt modelId="{C7AFE97E-AC5E-4E12-B377-9586A6BEFEC3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dirty="0" smtClean="0"/>
            <a:t>Proplácení finančních prostředků příjemcům dotace</a:t>
          </a:r>
          <a:endParaRPr lang="cs-CZ" dirty="0"/>
        </a:p>
      </dgm:t>
    </dgm:pt>
    <dgm:pt modelId="{7D358EFE-2F97-4CFE-B139-530CD5376C20}" type="parTrans" cxnId="{4D742B5D-C24E-43D0-BF38-23EC34C64A73}">
      <dgm:prSet/>
      <dgm:spPr/>
      <dgm:t>
        <a:bodyPr/>
        <a:lstStyle/>
        <a:p>
          <a:endParaRPr lang="cs-CZ"/>
        </a:p>
      </dgm:t>
    </dgm:pt>
    <dgm:pt modelId="{02667E76-ADC1-4369-808E-C6D764AFDD27}" type="sibTrans" cxnId="{4D742B5D-C24E-43D0-BF38-23EC34C64A73}">
      <dgm:prSet/>
      <dgm:spPr/>
      <dgm:t>
        <a:bodyPr/>
        <a:lstStyle/>
        <a:p>
          <a:endParaRPr lang="cs-CZ"/>
        </a:p>
      </dgm:t>
    </dgm:pt>
    <dgm:pt modelId="{18A744B7-26EB-417D-890B-020AC2768C38}">
      <dgm:prSet phldrT="[Text]"/>
      <dgm:spPr>
        <a:solidFill>
          <a:schemeClr val="accent1">
            <a:lumMod val="7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dirty="0" smtClean="0"/>
            <a:t>Dodáváme odborný posudek (včetně stanoviska ke změnám projektu a závěrečného vyhodnocení akce)</a:t>
          </a:r>
          <a:endParaRPr lang="cs-CZ" dirty="0"/>
        </a:p>
      </dgm:t>
    </dgm:pt>
    <dgm:pt modelId="{DAF52E2B-47FA-414D-9B4F-C9970A19C53A}" type="parTrans" cxnId="{E259766D-A2CD-41BF-B730-F7CF92D2472A}">
      <dgm:prSet/>
      <dgm:spPr/>
      <dgm:t>
        <a:bodyPr/>
        <a:lstStyle/>
        <a:p>
          <a:endParaRPr lang="cs-CZ"/>
        </a:p>
      </dgm:t>
    </dgm:pt>
    <dgm:pt modelId="{C2F85A08-5C62-47E0-A0EF-2E85423F5469}" type="sibTrans" cxnId="{E259766D-A2CD-41BF-B730-F7CF92D2472A}">
      <dgm:prSet/>
      <dgm:spPr/>
      <dgm:t>
        <a:bodyPr/>
        <a:lstStyle/>
        <a:p>
          <a:endParaRPr lang="cs-CZ"/>
        </a:p>
      </dgm:t>
    </dgm:pt>
    <dgm:pt modelId="{7F969CF3-90CE-4126-8576-C2C97C1C8BAF}">
      <dgm:prSet/>
      <dgm:spPr>
        <a:solidFill>
          <a:schemeClr val="accent5">
            <a:lumMod val="75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cs-CZ" dirty="0" smtClean="0"/>
            <a:t>Kontrola realizované akce</a:t>
          </a:r>
          <a:endParaRPr lang="cs-CZ" dirty="0"/>
        </a:p>
      </dgm:t>
    </dgm:pt>
    <dgm:pt modelId="{3BB9D6AE-95FF-4D83-A901-51E73370E0E9}" type="parTrans" cxnId="{06103E31-5ED7-4D05-8D29-0EB591CA8847}">
      <dgm:prSet/>
      <dgm:spPr/>
      <dgm:t>
        <a:bodyPr/>
        <a:lstStyle/>
        <a:p>
          <a:endParaRPr lang="cs-CZ"/>
        </a:p>
      </dgm:t>
    </dgm:pt>
    <dgm:pt modelId="{696CC39D-1E55-4FA2-A404-920181870227}" type="sibTrans" cxnId="{06103E31-5ED7-4D05-8D29-0EB591CA8847}">
      <dgm:prSet/>
      <dgm:spPr/>
      <dgm:t>
        <a:bodyPr/>
        <a:lstStyle/>
        <a:p>
          <a:endParaRPr lang="cs-CZ"/>
        </a:p>
      </dgm:t>
    </dgm:pt>
    <dgm:pt modelId="{032EFE0B-A3A7-4DC2-9A04-43C5BC322F7B}" type="pres">
      <dgm:prSet presAssocID="{0600CB23-D7A0-46C8-BD74-76EF32F82E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75B550B-A732-414E-9CB1-F607B6273313}" type="pres">
      <dgm:prSet presAssocID="{EFB11E8C-5571-4BC7-8550-F6424AD1F854}" presName="composite" presStyleCnt="0"/>
      <dgm:spPr/>
    </dgm:pt>
    <dgm:pt modelId="{50701BA2-882B-4E4A-8BBE-86ED70BAA69C}" type="pres">
      <dgm:prSet presAssocID="{EFB11E8C-5571-4BC7-8550-F6424AD1F85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503329A-53E5-42C3-A3D4-7F6A8EA92700}" type="pres">
      <dgm:prSet presAssocID="{EFB11E8C-5571-4BC7-8550-F6424AD1F85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C325DA8-3813-4DDA-8345-36EBFE5C9FB5}" type="pres">
      <dgm:prSet presAssocID="{992EF41D-4ACD-41F7-9601-4D90C4D71F3C}" presName="space" presStyleCnt="0"/>
      <dgm:spPr/>
    </dgm:pt>
    <dgm:pt modelId="{FF51FEC8-972B-4230-AD2C-48D5305B0E1B}" type="pres">
      <dgm:prSet presAssocID="{254F98A0-9D5D-4215-B0A1-749558D90BF1}" presName="composite" presStyleCnt="0"/>
      <dgm:spPr/>
    </dgm:pt>
    <dgm:pt modelId="{2B83B755-D9A2-4121-B979-80745B958CF7}" type="pres">
      <dgm:prSet presAssocID="{254F98A0-9D5D-4215-B0A1-749558D90BF1}" presName="parTx" presStyleLbl="alignNode1" presStyleIdx="1" presStyleCnt="2" custLinFactNeighborX="-577" custLinFactNeighborY="-28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457A161-C7D4-42D0-895D-95EA07D00BE3}" type="pres">
      <dgm:prSet presAssocID="{254F98A0-9D5D-4215-B0A1-749558D90BF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203965A-F773-4E07-A1A9-11CA56FA53C1}" srcId="{0600CB23-D7A0-46C8-BD74-76EF32F82E09}" destId="{254F98A0-9D5D-4215-B0A1-749558D90BF1}" srcOrd="1" destOrd="0" parTransId="{70A15A5A-2FB4-4782-9E79-E6ADA30D8A90}" sibTransId="{57E10E2E-38E0-4B77-AEB3-C2CC63675F1D}"/>
    <dgm:cxn modelId="{C97F8398-0A6E-4ADD-8409-4486A4D85717}" type="presOf" srcId="{1135B662-1652-424A-B5E9-F2985A0001F1}" destId="{C503329A-53E5-42C3-A3D4-7F6A8EA92700}" srcOrd="0" destOrd="6" presId="urn:microsoft.com/office/officeart/2005/8/layout/hList1"/>
    <dgm:cxn modelId="{B9792F90-C616-4415-A6E7-1506EF3B465F}" srcId="{EFB11E8C-5571-4BC7-8550-F6424AD1F854}" destId="{1135B662-1652-424A-B5E9-F2985A0001F1}" srcOrd="6" destOrd="0" parTransId="{94A48066-E112-4C76-A07A-AF8B6CAF17FB}" sibTransId="{DEACC562-5677-4238-AEA3-421F934591FE}"/>
    <dgm:cxn modelId="{B6A705D9-72CF-40A9-A984-DAA880086D33}" srcId="{254F98A0-9D5D-4215-B0A1-749558D90BF1}" destId="{6C603BE5-5A74-4275-8903-C05CB53D2232}" srcOrd="0" destOrd="0" parTransId="{22EA573B-5E96-4466-831E-42B900406E39}" sibTransId="{777D7EC9-48FF-4B03-A29B-DBAC9F296C94}"/>
    <dgm:cxn modelId="{A95B38E1-AA45-4738-8049-DD40B8B3F1F4}" srcId="{EFB11E8C-5571-4BC7-8550-F6424AD1F854}" destId="{09EF59B2-6983-4FBB-BBAE-890DB4FF1B08}" srcOrd="3" destOrd="0" parTransId="{76806A01-80F6-4FCD-83EC-9EBDD45A7AF3}" sibTransId="{C41749BB-A230-44B5-BF09-18A6D0D68DCD}"/>
    <dgm:cxn modelId="{8B2CFCFB-9B6F-41A5-8209-8515A7306750}" type="presOf" srcId="{6C603BE5-5A74-4275-8903-C05CB53D2232}" destId="{B457A161-C7D4-42D0-895D-95EA07D00BE3}" srcOrd="0" destOrd="0" presId="urn:microsoft.com/office/officeart/2005/8/layout/hList1"/>
    <dgm:cxn modelId="{CF430F23-68CA-49C8-9961-18ECFC47BE34}" type="presOf" srcId="{C7AFE97E-AC5E-4E12-B377-9586A6BEFEC3}" destId="{C503329A-53E5-42C3-A3D4-7F6A8EA92700}" srcOrd="0" destOrd="4" presId="urn:microsoft.com/office/officeart/2005/8/layout/hList1"/>
    <dgm:cxn modelId="{F3261A6C-1A40-4C47-A3E7-28F263606DE8}" type="presOf" srcId="{18A744B7-26EB-417D-890B-020AC2768C38}" destId="{B457A161-C7D4-42D0-895D-95EA07D00BE3}" srcOrd="0" destOrd="1" presId="urn:microsoft.com/office/officeart/2005/8/layout/hList1"/>
    <dgm:cxn modelId="{69F250E4-C446-442F-9C74-4E9464E98AC5}" type="presOf" srcId="{09EF59B2-6983-4FBB-BBAE-890DB4FF1B08}" destId="{C503329A-53E5-42C3-A3D4-7F6A8EA92700}" srcOrd="0" destOrd="3" presId="urn:microsoft.com/office/officeart/2005/8/layout/hList1"/>
    <dgm:cxn modelId="{06103E31-5ED7-4D05-8D29-0EB591CA8847}" srcId="{EFB11E8C-5571-4BC7-8550-F6424AD1F854}" destId="{7F969CF3-90CE-4126-8576-C2C97C1C8BAF}" srcOrd="5" destOrd="0" parTransId="{3BB9D6AE-95FF-4D83-A901-51E73370E0E9}" sibTransId="{696CC39D-1E55-4FA2-A404-920181870227}"/>
    <dgm:cxn modelId="{FE18F0A8-9642-4498-A393-67D9F4CBAFEF}" srcId="{EFB11E8C-5571-4BC7-8550-F6424AD1F854}" destId="{8454BF0D-BAB0-40D0-A65B-29FAB2022187}" srcOrd="1" destOrd="0" parTransId="{DA97573B-EFFB-4A71-834A-731DEACBE8CB}" sibTransId="{1D01A42D-3442-4F25-B00A-C3BBCF86C4DA}"/>
    <dgm:cxn modelId="{8230908B-37A1-4703-A73E-F4AB14BBA900}" srcId="{0600CB23-D7A0-46C8-BD74-76EF32F82E09}" destId="{EFB11E8C-5571-4BC7-8550-F6424AD1F854}" srcOrd="0" destOrd="0" parTransId="{E4CD8290-4A2B-4BFA-B18C-EC33AB96FB1E}" sibTransId="{992EF41D-4ACD-41F7-9601-4D90C4D71F3C}"/>
    <dgm:cxn modelId="{43E1834A-EF2C-44C0-9C34-ADBE24BEDFFB}" type="presOf" srcId="{7F969CF3-90CE-4126-8576-C2C97C1C8BAF}" destId="{C503329A-53E5-42C3-A3D4-7F6A8EA92700}" srcOrd="0" destOrd="5" presId="urn:microsoft.com/office/officeart/2005/8/layout/hList1"/>
    <dgm:cxn modelId="{E259766D-A2CD-41BF-B730-F7CF92D2472A}" srcId="{254F98A0-9D5D-4215-B0A1-749558D90BF1}" destId="{18A744B7-26EB-417D-890B-020AC2768C38}" srcOrd="1" destOrd="0" parTransId="{DAF52E2B-47FA-414D-9B4F-C9970A19C53A}" sibTransId="{C2F85A08-5C62-47E0-A0EF-2E85423F5469}"/>
    <dgm:cxn modelId="{1DF5434A-09EE-4D34-AD96-95E7AD9EB58D}" srcId="{EFB11E8C-5571-4BC7-8550-F6424AD1F854}" destId="{FB84A627-CBB9-41B5-9FDD-F3366EFDCA3E}" srcOrd="0" destOrd="0" parTransId="{A2D0E9F8-AF63-42B0-B37A-8D96615C4186}" sibTransId="{9CB54F05-B937-41F3-A606-E07404E1DD0D}"/>
    <dgm:cxn modelId="{4D742B5D-C24E-43D0-BF38-23EC34C64A73}" srcId="{EFB11E8C-5571-4BC7-8550-F6424AD1F854}" destId="{C7AFE97E-AC5E-4E12-B377-9586A6BEFEC3}" srcOrd="4" destOrd="0" parTransId="{7D358EFE-2F97-4CFE-B139-530CD5376C20}" sibTransId="{02667E76-ADC1-4369-808E-C6D764AFDD27}"/>
    <dgm:cxn modelId="{C90C844C-DDA5-43EA-A6D7-3C9957382D2E}" type="presOf" srcId="{9FDFAF8C-F7BE-4E3D-9A43-C35A24E62F1F}" destId="{C503329A-53E5-42C3-A3D4-7F6A8EA92700}" srcOrd="0" destOrd="2" presId="urn:microsoft.com/office/officeart/2005/8/layout/hList1"/>
    <dgm:cxn modelId="{9C2C9448-C86E-40E2-8061-072815AF57E6}" srcId="{EFB11E8C-5571-4BC7-8550-F6424AD1F854}" destId="{9FDFAF8C-F7BE-4E3D-9A43-C35A24E62F1F}" srcOrd="2" destOrd="0" parTransId="{DC1129D6-E85F-4272-9B48-9369603683E6}" sibTransId="{CC6D4F68-A7D6-4BC0-9231-F554603C3D6C}"/>
    <dgm:cxn modelId="{1EC5C3EA-38C2-4F3F-A690-4990DF6F874F}" type="presOf" srcId="{254F98A0-9D5D-4215-B0A1-749558D90BF1}" destId="{2B83B755-D9A2-4121-B979-80745B958CF7}" srcOrd="0" destOrd="0" presId="urn:microsoft.com/office/officeart/2005/8/layout/hList1"/>
    <dgm:cxn modelId="{BD8C1FF9-EB05-42A9-A123-5E57C2CBF2D8}" type="presOf" srcId="{8454BF0D-BAB0-40D0-A65B-29FAB2022187}" destId="{C503329A-53E5-42C3-A3D4-7F6A8EA92700}" srcOrd="0" destOrd="1" presId="urn:microsoft.com/office/officeart/2005/8/layout/hList1"/>
    <dgm:cxn modelId="{12C2812C-0A3C-4E47-8DA4-4C2CB6238E7D}" type="presOf" srcId="{EFB11E8C-5571-4BC7-8550-F6424AD1F854}" destId="{50701BA2-882B-4E4A-8BBE-86ED70BAA69C}" srcOrd="0" destOrd="0" presId="urn:microsoft.com/office/officeart/2005/8/layout/hList1"/>
    <dgm:cxn modelId="{974EAC95-CD51-4D1E-A994-894B30974260}" type="presOf" srcId="{0600CB23-D7A0-46C8-BD74-76EF32F82E09}" destId="{032EFE0B-A3A7-4DC2-9A04-43C5BC322F7B}" srcOrd="0" destOrd="0" presId="urn:microsoft.com/office/officeart/2005/8/layout/hList1"/>
    <dgm:cxn modelId="{728A4594-B2BB-4CA8-9940-3D63897F1B90}" type="presOf" srcId="{FB84A627-CBB9-41B5-9FDD-F3366EFDCA3E}" destId="{C503329A-53E5-42C3-A3D4-7F6A8EA92700}" srcOrd="0" destOrd="0" presId="urn:microsoft.com/office/officeart/2005/8/layout/hList1"/>
    <dgm:cxn modelId="{757DBDB9-691B-4932-9498-F3131097395C}" type="presParOf" srcId="{032EFE0B-A3A7-4DC2-9A04-43C5BC322F7B}" destId="{B75B550B-A732-414E-9CB1-F607B6273313}" srcOrd="0" destOrd="0" presId="urn:microsoft.com/office/officeart/2005/8/layout/hList1"/>
    <dgm:cxn modelId="{3EBE7F22-C1B0-4DF0-A9C3-55E83637FB9B}" type="presParOf" srcId="{B75B550B-A732-414E-9CB1-F607B6273313}" destId="{50701BA2-882B-4E4A-8BBE-86ED70BAA69C}" srcOrd="0" destOrd="0" presId="urn:microsoft.com/office/officeart/2005/8/layout/hList1"/>
    <dgm:cxn modelId="{102904B7-C25E-4AFD-B1B2-88D6277DF9D3}" type="presParOf" srcId="{B75B550B-A732-414E-9CB1-F607B6273313}" destId="{C503329A-53E5-42C3-A3D4-7F6A8EA92700}" srcOrd="1" destOrd="0" presId="urn:microsoft.com/office/officeart/2005/8/layout/hList1"/>
    <dgm:cxn modelId="{AFDCD470-19FE-4090-896E-4599562006A5}" type="presParOf" srcId="{032EFE0B-A3A7-4DC2-9A04-43C5BC322F7B}" destId="{9C325DA8-3813-4DDA-8345-36EBFE5C9FB5}" srcOrd="1" destOrd="0" presId="urn:microsoft.com/office/officeart/2005/8/layout/hList1"/>
    <dgm:cxn modelId="{62A82976-9602-4461-BCDA-193873BCE748}" type="presParOf" srcId="{032EFE0B-A3A7-4DC2-9A04-43C5BC322F7B}" destId="{FF51FEC8-972B-4230-AD2C-48D5305B0E1B}" srcOrd="2" destOrd="0" presId="urn:microsoft.com/office/officeart/2005/8/layout/hList1"/>
    <dgm:cxn modelId="{9AAED31B-1300-462D-ABB9-8F73B062A18A}" type="presParOf" srcId="{FF51FEC8-972B-4230-AD2C-48D5305B0E1B}" destId="{2B83B755-D9A2-4121-B979-80745B958CF7}" srcOrd="0" destOrd="0" presId="urn:microsoft.com/office/officeart/2005/8/layout/hList1"/>
    <dgm:cxn modelId="{CD834515-CEB7-4585-8924-4041478F097E}" type="presParOf" srcId="{FF51FEC8-972B-4230-AD2C-48D5305B0E1B}" destId="{B457A161-C7D4-42D0-895D-95EA07D00BE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12D6BF-1364-4036-BE0B-864AFAC7ACD8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cs-CZ"/>
        </a:p>
      </dgm:t>
    </dgm:pt>
    <dgm:pt modelId="{2BF91CAF-2C6E-41DD-9B3E-7EB733E0B002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cs-CZ" sz="4400" b="0" dirty="0" smtClean="0"/>
            <a:t>ZMV</a:t>
          </a:r>
          <a:endParaRPr lang="cs-CZ" sz="4400" b="0" dirty="0"/>
        </a:p>
      </dgm:t>
    </dgm:pt>
    <dgm:pt modelId="{8E4A3C1F-C25A-4BF5-AC4B-79CF184F2F40}" type="parTrans" cxnId="{BFA846AB-0747-4CDF-BD34-4DB7F993C4F7}">
      <dgm:prSet/>
      <dgm:spPr/>
      <dgm:t>
        <a:bodyPr/>
        <a:lstStyle/>
        <a:p>
          <a:endParaRPr lang="cs-CZ"/>
        </a:p>
      </dgm:t>
    </dgm:pt>
    <dgm:pt modelId="{F5DBF9A7-A0CD-49A6-81B8-8CECCBEDA592}" type="sibTrans" cxnId="{BFA846AB-0747-4CDF-BD34-4DB7F993C4F7}">
      <dgm:prSet/>
      <dgm:spPr/>
      <dgm:t>
        <a:bodyPr/>
        <a:lstStyle/>
        <a:p>
          <a:endParaRPr lang="cs-CZ"/>
        </a:p>
      </dgm:t>
    </dgm:pt>
    <dgm:pt modelId="{DB7278C7-825A-43BD-9008-D5A99F553799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cs-CZ" b="0" dirty="0" smtClean="0"/>
            <a:t>Dotace = odhad skutečných nákladů</a:t>
          </a:r>
          <a:endParaRPr lang="cs-CZ" b="0" u="sng" dirty="0"/>
        </a:p>
      </dgm:t>
    </dgm:pt>
    <dgm:pt modelId="{3C0BD79D-932B-4D35-A0DD-90430607C9DC}" type="parTrans" cxnId="{6BC24F23-68C5-4069-90B0-2B232B3B7B6B}">
      <dgm:prSet/>
      <dgm:spPr/>
      <dgm:t>
        <a:bodyPr/>
        <a:lstStyle/>
        <a:p>
          <a:endParaRPr lang="cs-CZ"/>
        </a:p>
      </dgm:t>
    </dgm:pt>
    <dgm:pt modelId="{96CC046E-7DF1-4685-9183-245434860508}" type="sibTrans" cxnId="{6BC24F23-68C5-4069-90B0-2B232B3B7B6B}">
      <dgm:prSet/>
      <dgm:spPr/>
      <dgm:t>
        <a:bodyPr/>
        <a:lstStyle/>
        <a:p>
          <a:endParaRPr lang="cs-CZ"/>
        </a:p>
      </dgm:t>
    </dgm:pt>
    <dgm:pt modelId="{1A63E56F-651F-4ECB-8BC6-67403B3F7C2D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cs-CZ" b="0" dirty="0" smtClean="0"/>
            <a:t>Neprokazují se vynaložené výdaje projektu (faktury, doklady…)</a:t>
          </a:r>
          <a:endParaRPr lang="cs-CZ" b="0" dirty="0"/>
        </a:p>
      </dgm:t>
    </dgm:pt>
    <dgm:pt modelId="{1FDE1361-B902-46CB-BEE1-A9D4C376DAFD}" type="parTrans" cxnId="{69DACB8B-3BC5-4F47-8C01-3A4BBABCA796}">
      <dgm:prSet/>
      <dgm:spPr/>
      <dgm:t>
        <a:bodyPr/>
        <a:lstStyle/>
        <a:p>
          <a:endParaRPr lang="cs-CZ"/>
        </a:p>
      </dgm:t>
    </dgm:pt>
    <dgm:pt modelId="{BC85EC03-86F2-49CF-ADD6-51E646DFD425}" type="sibTrans" cxnId="{69DACB8B-3BC5-4F47-8C01-3A4BBABCA796}">
      <dgm:prSet/>
      <dgm:spPr/>
      <dgm:t>
        <a:bodyPr/>
        <a:lstStyle/>
        <a:p>
          <a:endParaRPr lang="cs-CZ"/>
        </a:p>
      </dgm:t>
    </dgm:pt>
    <dgm:pt modelId="{C097D6D8-00DE-4149-85BB-95863CAFEC2E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cs-CZ" b="0" dirty="0" smtClean="0"/>
            <a:t>Hlavní je splnění výsledku  projektu  (kontrola v terénu)</a:t>
          </a:r>
          <a:endParaRPr lang="cs-CZ" b="0" dirty="0"/>
        </a:p>
      </dgm:t>
    </dgm:pt>
    <dgm:pt modelId="{433392D1-3FB3-463C-9DA2-EC8CCB790377}" type="parTrans" cxnId="{259F025A-D2BD-40A2-AB8A-6E9446A10497}">
      <dgm:prSet/>
      <dgm:spPr/>
      <dgm:t>
        <a:bodyPr/>
        <a:lstStyle/>
        <a:p>
          <a:endParaRPr lang="cs-CZ"/>
        </a:p>
      </dgm:t>
    </dgm:pt>
    <dgm:pt modelId="{39402977-DB76-4C1B-8BDE-5B919B67789E}" type="sibTrans" cxnId="{259F025A-D2BD-40A2-AB8A-6E9446A10497}">
      <dgm:prSet/>
      <dgm:spPr/>
      <dgm:t>
        <a:bodyPr/>
        <a:lstStyle/>
        <a:p>
          <a:endParaRPr lang="cs-CZ"/>
        </a:p>
      </dgm:t>
    </dgm:pt>
    <dgm:pt modelId="{2CF6CC1A-7782-4FB8-B4E7-B9692B92532E}" type="pres">
      <dgm:prSet presAssocID="{C112D6BF-1364-4036-BE0B-864AFAC7ACD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EDDFC68-C19B-4E5F-BC18-2270E0B12748}" type="pres">
      <dgm:prSet presAssocID="{2BF91CAF-2C6E-41DD-9B3E-7EB733E0B002}" presName="roof" presStyleLbl="dkBgShp" presStyleIdx="0" presStyleCnt="2" custLinFactNeighborX="-880" custLinFactNeighborY="0"/>
      <dgm:spPr/>
      <dgm:t>
        <a:bodyPr/>
        <a:lstStyle/>
        <a:p>
          <a:endParaRPr lang="cs-CZ"/>
        </a:p>
      </dgm:t>
    </dgm:pt>
    <dgm:pt modelId="{C69D111F-90C4-4834-B33E-BCD1E1AB6313}" type="pres">
      <dgm:prSet presAssocID="{2BF91CAF-2C6E-41DD-9B3E-7EB733E0B002}" presName="pillars" presStyleCnt="0"/>
      <dgm:spPr/>
      <dgm:t>
        <a:bodyPr/>
        <a:lstStyle/>
        <a:p>
          <a:endParaRPr lang="cs-CZ"/>
        </a:p>
      </dgm:t>
    </dgm:pt>
    <dgm:pt modelId="{7406B509-13FB-45E8-846F-2647D637FA2F}" type="pres">
      <dgm:prSet presAssocID="{2BF91CAF-2C6E-41DD-9B3E-7EB733E0B002}" presName="pillar1" presStyleLbl="node1" presStyleIdx="0" presStyleCnt="3" custScaleX="90586" custScaleY="98041" custLinFactNeighborX="-147" custLinFactNeighborY="-37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4BC733F-5217-4286-8354-E0837ADB65CA}" type="pres">
      <dgm:prSet presAssocID="{1A63E56F-651F-4ECB-8BC6-67403B3F7C2D}" presName="pillarX" presStyleLbl="node1" presStyleIdx="1" presStyleCnt="3" custScaleX="93353" custScaleY="97013" custLinFactNeighborX="1536" custLinFactNeighborY="-40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734DE7-B4A7-401C-8D02-F1FABFA45800}" type="pres">
      <dgm:prSet presAssocID="{C097D6D8-00DE-4149-85BB-95863CAFEC2E}" presName="pillarX" presStyleLbl="node1" presStyleIdx="2" presStyleCnt="3" custScaleX="93343" custScaleY="97328" custLinFactNeighborX="147" custLinFactNeighborY="-8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49E0619-3295-4C74-BF3A-F70233483004}" type="pres">
      <dgm:prSet presAssocID="{2BF91CAF-2C6E-41DD-9B3E-7EB733E0B002}" presName="base" presStyleLbl="dkBgShp" presStyleIdx="1" presStyleCnt="2"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cs-CZ"/>
        </a:p>
      </dgm:t>
    </dgm:pt>
  </dgm:ptLst>
  <dgm:cxnLst>
    <dgm:cxn modelId="{69DACB8B-3BC5-4F47-8C01-3A4BBABCA796}" srcId="{2BF91CAF-2C6E-41DD-9B3E-7EB733E0B002}" destId="{1A63E56F-651F-4ECB-8BC6-67403B3F7C2D}" srcOrd="1" destOrd="0" parTransId="{1FDE1361-B902-46CB-BEE1-A9D4C376DAFD}" sibTransId="{BC85EC03-86F2-49CF-ADD6-51E646DFD425}"/>
    <dgm:cxn modelId="{FD61B373-41A9-4AAF-8D79-30CB59A50DD3}" type="presOf" srcId="{1A63E56F-651F-4ECB-8BC6-67403B3F7C2D}" destId="{64BC733F-5217-4286-8354-E0837ADB65CA}" srcOrd="0" destOrd="0" presId="urn:microsoft.com/office/officeart/2005/8/layout/hList3"/>
    <dgm:cxn modelId="{259F025A-D2BD-40A2-AB8A-6E9446A10497}" srcId="{2BF91CAF-2C6E-41DD-9B3E-7EB733E0B002}" destId="{C097D6D8-00DE-4149-85BB-95863CAFEC2E}" srcOrd="2" destOrd="0" parTransId="{433392D1-3FB3-463C-9DA2-EC8CCB790377}" sibTransId="{39402977-DB76-4C1B-8BDE-5B919B67789E}"/>
    <dgm:cxn modelId="{BFA846AB-0747-4CDF-BD34-4DB7F993C4F7}" srcId="{C112D6BF-1364-4036-BE0B-864AFAC7ACD8}" destId="{2BF91CAF-2C6E-41DD-9B3E-7EB733E0B002}" srcOrd="0" destOrd="0" parTransId="{8E4A3C1F-C25A-4BF5-AC4B-79CF184F2F40}" sibTransId="{F5DBF9A7-A0CD-49A6-81B8-8CECCBEDA592}"/>
    <dgm:cxn modelId="{4D48D434-D24F-4F22-B060-022BE8D3D74A}" type="presOf" srcId="{C112D6BF-1364-4036-BE0B-864AFAC7ACD8}" destId="{2CF6CC1A-7782-4FB8-B4E7-B9692B92532E}" srcOrd="0" destOrd="0" presId="urn:microsoft.com/office/officeart/2005/8/layout/hList3"/>
    <dgm:cxn modelId="{4607113C-4A4D-4980-9174-C81A82474079}" type="presOf" srcId="{C097D6D8-00DE-4149-85BB-95863CAFEC2E}" destId="{C7734DE7-B4A7-401C-8D02-F1FABFA45800}" srcOrd="0" destOrd="0" presId="urn:microsoft.com/office/officeart/2005/8/layout/hList3"/>
    <dgm:cxn modelId="{308D7F16-FF47-4270-A46F-998675F3A9F5}" type="presOf" srcId="{2BF91CAF-2C6E-41DD-9B3E-7EB733E0B002}" destId="{2EDDFC68-C19B-4E5F-BC18-2270E0B12748}" srcOrd="0" destOrd="0" presId="urn:microsoft.com/office/officeart/2005/8/layout/hList3"/>
    <dgm:cxn modelId="{6BC24F23-68C5-4069-90B0-2B232B3B7B6B}" srcId="{2BF91CAF-2C6E-41DD-9B3E-7EB733E0B002}" destId="{DB7278C7-825A-43BD-9008-D5A99F553799}" srcOrd="0" destOrd="0" parTransId="{3C0BD79D-932B-4D35-A0DD-90430607C9DC}" sibTransId="{96CC046E-7DF1-4685-9183-245434860508}"/>
    <dgm:cxn modelId="{4D284594-9218-4977-8526-903D6F8AE556}" type="presOf" srcId="{DB7278C7-825A-43BD-9008-D5A99F553799}" destId="{7406B509-13FB-45E8-846F-2647D637FA2F}" srcOrd="0" destOrd="0" presId="urn:microsoft.com/office/officeart/2005/8/layout/hList3"/>
    <dgm:cxn modelId="{A87FDF80-ED1E-461C-9080-41A0E3C1E7A5}" type="presParOf" srcId="{2CF6CC1A-7782-4FB8-B4E7-B9692B92532E}" destId="{2EDDFC68-C19B-4E5F-BC18-2270E0B12748}" srcOrd="0" destOrd="0" presId="urn:microsoft.com/office/officeart/2005/8/layout/hList3"/>
    <dgm:cxn modelId="{0C9E47B7-422B-4606-8B2E-9844F8340EF8}" type="presParOf" srcId="{2CF6CC1A-7782-4FB8-B4E7-B9692B92532E}" destId="{C69D111F-90C4-4834-B33E-BCD1E1AB6313}" srcOrd="1" destOrd="0" presId="urn:microsoft.com/office/officeart/2005/8/layout/hList3"/>
    <dgm:cxn modelId="{D33DE005-4E18-4640-BE95-C6ECC2D12D4B}" type="presParOf" srcId="{C69D111F-90C4-4834-B33E-BCD1E1AB6313}" destId="{7406B509-13FB-45E8-846F-2647D637FA2F}" srcOrd="0" destOrd="0" presId="urn:microsoft.com/office/officeart/2005/8/layout/hList3"/>
    <dgm:cxn modelId="{0626BAD5-7C15-4FF9-8A60-74A1888EE074}" type="presParOf" srcId="{C69D111F-90C4-4834-B33E-BCD1E1AB6313}" destId="{64BC733F-5217-4286-8354-E0837ADB65CA}" srcOrd="1" destOrd="0" presId="urn:microsoft.com/office/officeart/2005/8/layout/hList3"/>
    <dgm:cxn modelId="{499E2EBC-BCB8-4D5A-B8CF-07868919951C}" type="presParOf" srcId="{C69D111F-90C4-4834-B33E-BCD1E1AB6313}" destId="{C7734DE7-B4A7-401C-8D02-F1FABFA45800}" srcOrd="2" destOrd="0" presId="urn:microsoft.com/office/officeart/2005/8/layout/hList3"/>
    <dgm:cxn modelId="{1050E174-D921-46B5-A939-2D51D7F2E3A4}" type="presParOf" srcId="{2CF6CC1A-7782-4FB8-B4E7-B9692B92532E}" destId="{149E0619-3295-4C74-BF3A-F7023348300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01BA2-882B-4E4A-8BBE-86ED70BAA69C}">
      <dsp:nvSpPr>
        <dsp:cNvPr id="0" name=""/>
        <dsp:cNvSpPr/>
      </dsp:nvSpPr>
      <dsp:spPr>
        <a:xfrm>
          <a:off x="42" y="111663"/>
          <a:ext cx="4063068" cy="1402008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Zastřešující subjekt</a:t>
          </a:r>
          <a:endParaRPr lang="cs-CZ" sz="4000" kern="1200" dirty="0"/>
        </a:p>
      </dsp:txBody>
      <dsp:txXfrm>
        <a:off x="42" y="111663"/>
        <a:ext cx="4063068" cy="1402008"/>
      </dsp:txXfrm>
    </dsp:sp>
    <dsp:sp modelId="{C503329A-53E5-42C3-A3D4-7F6A8EA92700}">
      <dsp:nvSpPr>
        <dsp:cNvPr id="0" name=""/>
        <dsp:cNvSpPr/>
      </dsp:nvSpPr>
      <dsp:spPr>
        <a:xfrm>
          <a:off x="42" y="1513671"/>
          <a:ext cx="4063068" cy="3055185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Projekty </a:t>
          </a:r>
          <a:r>
            <a:rPr lang="cs-CZ" sz="2100" b="1" kern="1200" dirty="0" smtClean="0"/>
            <a:t>do </a:t>
          </a:r>
          <a:r>
            <a:rPr lang="cs-CZ" sz="2100" b="0" kern="1200" dirty="0" smtClean="0"/>
            <a:t>200 tis euro</a:t>
          </a:r>
          <a:endParaRPr lang="cs-CZ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Vyhlašování výzev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Příjem žádostí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Hodnocení – přijatelnost i kontrola v terénu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Proplácení finančních prostředků příjemcům dotace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Kontrola realizované akce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100" kern="1200" dirty="0"/>
        </a:p>
      </dsp:txBody>
      <dsp:txXfrm>
        <a:off x="42" y="1513671"/>
        <a:ext cx="4063068" cy="3055185"/>
      </dsp:txXfrm>
    </dsp:sp>
    <dsp:sp modelId="{2B83B755-D9A2-4121-B979-80745B958CF7}">
      <dsp:nvSpPr>
        <dsp:cNvPr id="0" name=""/>
        <dsp:cNvSpPr/>
      </dsp:nvSpPr>
      <dsp:spPr>
        <a:xfrm>
          <a:off x="4608496" y="72014"/>
          <a:ext cx="4063068" cy="1402008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Odborné posudky</a:t>
          </a:r>
          <a:endParaRPr lang="cs-CZ" sz="4000" kern="1200" dirty="0"/>
        </a:p>
      </dsp:txBody>
      <dsp:txXfrm>
        <a:off x="4608496" y="72014"/>
        <a:ext cx="4063068" cy="1402008"/>
      </dsp:txXfrm>
    </dsp:sp>
    <dsp:sp modelId="{B457A161-C7D4-42D0-895D-95EA07D00BE3}">
      <dsp:nvSpPr>
        <dsp:cNvPr id="0" name=""/>
        <dsp:cNvSpPr/>
      </dsp:nvSpPr>
      <dsp:spPr>
        <a:xfrm>
          <a:off x="4631940" y="1513671"/>
          <a:ext cx="4063068" cy="3055185"/>
        </a:xfrm>
        <a:prstGeom prst="rect">
          <a:avLst/>
        </a:prstGeom>
        <a:solidFill>
          <a:schemeClr val="accent1">
            <a:lumMod val="7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Projekty </a:t>
          </a:r>
          <a:r>
            <a:rPr lang="cs-CZ" sz="2100" b="1" kern="1200" dirty="0" smtClean="0"/>
            <a:t>nad </a:t>
          </a:r>
          <a:r>
            <a:rPr lang="cs-CZ" sz="2100" b="0" kern="1200" dirty="0" smtClean="0"/>
            <a:t>200 tis euro </a:t>
          </a:r>
          <a:r>
            <a:rPr lang="cs-CZ" sz="2100" kern="1200" dirty="0" smtClean="0"/>
            <a:t>administruje SFŽP</a:t>
          </a:r>
          <a:endParaRPr lang="cs-CZ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Dodáváme odborný posudek (včetně stanoviska ke změnám projektu a závěrečného vyhodnocení akce)</a:t>
          </a:r>
          <a:endParaRPr lang="cs-CZ" sz="2100" kern="1200" dirty="0"/>
        </a:p>
      </dsp:txBody>
      <dsp:txXfrm>
        <a:off x="4631940" y="1513671"/>
        <a:ext cx="4063068" cy="3055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DFC68-C19B-4E5F-BC18-2270E0B12748}">
      <dsp:nvSpPr>
        <dsp:cNvPr id="0" name=""/>
        <dsp:cNvSpPr/>
      </dsp:nvSpPr>
      <dsp:spPr>
        <a:xfrm>
          <a:off x="0" y="0"/>
          <a:ext cx="8182666" cy="1144926"/>
        </a:xfrm>
        <a:prstGeom prst="rect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b="0" kern="1200" dirty="0" smtClean="0"/>
            <a:t>ZMV</a:t>
          </a:r>
          <a:endParaRPr lang="cs-CZ" sz="4400" b="0" kern="1200" dirty="0"/>
        </a:p>
      </dsp:txBody>
      <dsp:txXfrm>
        <a:off x="0" y="0"/>
        <a:ext cx="8182666" cy="1144926"/>
      </dsp:txXfrm>
    </dsp:sp>
    <dsp:sp modelId="{7406B509-13FB-45E8-846F-2647D637FA2F}">
      <dsp:nvSpPr>
        <dsp:cNvPr id="0" name=""/>
        <dsp:cNvSpPr/>
      </dsp:nvSpPr>
      <dsp:spPr>
        <a:xfrm>
          <a:off x="0" y="1159413"/>
          <a:ext cx="2671051" cy="23572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0" kern="1200" dirty="0" smtClean="0"/>
            <a:t>Dotace = odhad skutečných nákladů</a:t>
          </a:r>
          <a:endParaRPr lang="cs-CZ" sz="2700" b="0" u="sng" kern="1200" dirty="0"/>
        </a:p>
      </dsp:txBody>
      <dsp:txXfrm>
        <a:off x="0" y="1159413"/>
        <a:ext cx="2671051" cy="2357245"/>
      </dsp:txXfrm>
    </dsp:sp>
    <dsp:sp modelId="{64BC733F-5217-4286-8354-E0837ADB65CA}">
      <dsp:nvSpPr>
        <dsp:cNvPr id="0" name=""/>
        <dsp:cNvSpPr/>
      </dsp:nvSpPr>
      <dsp:spPr>
        <a:xfrm>
          <a:off x="2719656" y="1171074"/>
          <a:ext cx="2752640" cy="2332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0" kern="1200" dirty="0" smtClean="0"/>
            <a:t>Neprokazují se vynaložené výdaje projektu (faktury, doklady…)</a:t>
          </a:r>
          <a:endParaRPr lang="cs-CZ" sz="2700" b="0" kern="1200" dirty="0"/>
        </a:p>
      </dsp:txBody>
      <dsp:txXfrm>
        <a:off x="2719656" y="1171074"/>
        <a:ext cx="2752640" cy="2332528"/>
      </dsp:txXfrm>
    </dsp:sp>
    <dsp:sp modelId="{C7734DE7-B4A7-401C-8D02-F1FABFA45800}">
      <dsp:nvSpPr>
        <dsp:cNvPr id="0" name=""/>
        <dsp:cNvSpPr/>
      </dsp:nvSpPr>
      <dsp:spPr>
        <a:xfrm>
          <a:off x="5430320" y="1157525"/>
          <a:ext cx="2752345" cy="2340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0" kern="1200" dirty="0" smtClean="0"/>
            <a:t>Hlavní je splnění výsledku  projektu  (kontrola v terénu)</a:t>
          </a:r>
          <a:endParaRPr lang="cs-CZ" sz="2700" b="0" kern="1200" dirty="0"/>
        </a:p>
      </dsp:txBody>
      <dsp:txXfrm>
        <a:off x="5430320" y="1157525"/>
        <a:ext cx="2752345" cy="2340102"/>
      </dsp:txXfrm>
    </dsp:sp>
    <dsp:sp modelId="{149E0619-3295-4C74-BF3A-F70233483004}">
      <dsp:nvSpPr>
        <dsp:cNvPr id="0" name=""/>
        <dsp:cNvSpPr/>
      </dsp:nvSpPr>
      <dsp:spPr>
        <a:xfrm>
          <a:off x="0" y="3549273"/>
          <a:ext cx="8182666" cy="267149"/>
        </a:xfrm>
        <a:prstGeom prst="rect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6407EF4-DC23-4F00-BC10-00F0D53EA1F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A49972-2B90-45C1-A586-C06EB48605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235EF1-0E87-4B6F-85F4-4C857840EDAD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16540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63599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81200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93779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0422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56510329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76713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50722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413608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41041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8249725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016542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0187390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252076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06143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64426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616697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2841299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46936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846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6288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6348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2509476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98393172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404786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519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749177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1028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853482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3187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24017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3413683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431483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PREZENTACE_TITU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PREZENTACE_TEL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REZENTACE_KONE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-180975" y="1330325"/>
            <a:ext cx="9163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altLang="cs-CZ" sz="4400" b="1">
                <a:solidFill>
                  <a:schemeClr val="bg1"/>
                </a:solidFill>
              </a:rPr>
              <a:t>OPŽP 2021+</a:t>
            </a:r>
            <a:endParaRPr lang="cs-CZ" altLang="cs-CZ" sz="2800" b="1">
              <a:solidFill>
                <a:schemeClr val="bg1"/>
              </a:solidFill>
            </a:endParaRPr>
          </a:p>
        </p:txBody>
      </p:sp>
      <p:sp>
        <p:nvSpPr>
          <p:cNvPr id="6147" name="Text Box 9"/>
          <p:cNvSpPr txBox="1">
            <a:spLocks noChangeArrowheads="1"/>
          </p:cNvSpPr>
          <p:nvPr/>
        </p:nvSpPr>
        <p:spPr bwMode="auto">
          <a:xfrm>
            <a:off x="274638" y="2746375"/>
            <a:ext cx="1916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b="1">
                <a:solidFill>
                  <a:schemeClr val="bg1"/>
                </a:solidFill>
              </a:rPr>
              <a:t>Věra Polochová</a:t>
            </a:r>
          </a:p>
        </p:txBody>
      </p:sp>
      <p:sp>
        <p:nvSpPr>
          <p:cNvPr id="6148" name="Text Box 10"/>
          <p:cNvSpPr txBox="1">
            <a:spLocks noChangeArrowheads="1"/>
          </p:cNvSpPr>
          <p:nvPr/>
        </p:nvSpPr>
        <p:spPr bwMode="auto">
          <a:xfrm>
            <a:off x="269875" y="3122613"/>
            <a:ext cx="5210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1600">
                <a:solidFill>
                  <a:schemeClr val="bg1"/>
                </a:solidFill>
              </a:rPr>
              <a:t>AOPK ČR, Regionální pracoviště Správa CHKO Poodří</a:t>
            </a:r>
          </a:p>
        </p:txBody>
      </p:sp>
      <p:pic>
        <p:nvPicPr>
          <p:cNvPr id="6149" name="Picture 12" descr="M:\Sablony\loga\Loga Poodří\Poodr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5888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ovéPole 7"/>
          <p:cNvSpPr txBox="1">
            <a:spLocks noChangeArrowheads="1"/>
          </p:cNvSpPr>
          <p:nvPr/>
        </p:nvSpPr>
        <p:spPr bwMode="auto">
          <a:xfrm>
            <a:off x="2484438" y="692150"/>
            <a:ext cx="1727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800" b="1">
                <a:solidFill>
                  <a:schemeClr val="bg1"/>
                </a:solidFill>
                <a:cs typeface="Arial" panose="020B0604020202020204" pitchFamily="34" charset="0"/>
              </a:rPr>
              <a:t>CHRÁNĚNÁ KRAJINNÁ</a:t>
            </a:r>
          </a:p>
          <a:p>
            <a:pPr eaLnBrk="1" hangingPunct="1"/>
            <a:r>
              <a:rPr lang="cs-CZ" altLang="cs-CZ" sz="800" b="1">
                <a:solidFill>
                  <a:schemeClr val="bg1"/>
                </a:solidFill>
                <a:cs typeface="Arial" panose="020B0604020202020204" pitchFamily="34" charset="0"/>
              </a:rPr>
              <a:t>OBLAST POODŘÍ</a:t>
            </a:r>
          </a:p>
        </p:txBody>
      </p:sp>
      <p:pic>
        <p:nvPicPr>
          <p:cNvPr id="6151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4005263"/>
            <a:ext cx="3273425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54463"/>
            <a:ext cx="4014788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Příklad OPŽP akce - Dobratice</a:t>
            </a:r>
          </a:p>
        </p:txBody>
      </p:sp>
      <p:pic>
        <p:nvPicPr>
          <p:cNvPr id="16387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98550"/>
            <a:ext cx="3141663" cy="2355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16013"/>
            <a:ext cx="3144838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573463"/>
            <a:ext cx="4932363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644650" y="1700213"/>
            <a:ext cx="5027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4000" b="1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835150" y="2606675"/>
            <a:ext cx="6192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000" b="1">
                <a:solidFill>
                  <a:schemeClr val="bg1"/>
                </a:solidFill>
              </a:rPr>
              <a:t>Mgr. Věra Polochová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787900" y="3500438"/>
            <a:ext cx="2932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>
                <a:solidFill>
                  <a:schemeClr val="bg1"/>
                </a:solidFill>
              </a:rPr>
              <a:t>vera.polochova@nature.cz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1"/>
          <p:cNvSpPr txBox="1">
            <a:spLocks noChangeArrowheads="1"/>
          </p:cNvSpPr>
          <p:nvPr/>
        </p:nvSpPr>
        <p:spPr bwMode="auto">
          <a:xfrm>
            <a:off x="1258888" y="280988"/>
            <a:ext cx="5991225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4500"/>
              </a:lnSpc>
            </a:pPr>
            <a:r>
              <a:rPr lang="cs-CZ" altLang="cs-CZ" sz="3600" b="1">
                <a:solidFill>
                  <a:schemeClr val="bg1"/>
                </a:solidFill>
                <a:cs typeface="Arial" panose="020B0604020202020204" pitchFamily="34" charset="0"/>
              </a:rPr>
              <a:t>Role AOPK 2021 - 2027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79512" y="1124744"/>
          <a:ext cx="86950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6" name="Obdélník 2"/>
          <p:cNvSpPr>
            <a:spLocks noChangeArrowheads="1"/>
          </p:cNvSpPr>
          <p:nvPr/>
        </p:nvSpPr>
        <p:spPr bwMode="auto">
          <a:xfrm>
            <a:off x="1908175" y="5835650"/>
            <a:ext cx="6858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 b="1">
                <a:solidFill>
                  <a:srgbClr val="C00000"/>
                </a:solidFill>
              </a:rPr>
              <a:t>Celková alokace OPŽP 2021+  je 8,4 mld.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 bwMode="auto">
          <a:xfrm>
            <a:off x="298450" y="2603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Aktuální výzvy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298450" y="914400"/>
            <a:ext cx="8845550" cy="5394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cs-CZ" altLang="cs-CZ" sz="2400" smtClean="0"/>
          </a:p>
          <a:p>
            <a:pPr marL="0" indent="0">
              <a:buFontTx/>
              <a:buNone/>
            </a:pPr>
            <a:r>
              <a:rPr lang="cs-CZ" altLang="cs-CZ" sz="2000" b="1" smtClean="0"/>
              <a:t>AOPK ČR </a:t>
            </a:r>
            <a:r>
              <a:rPr lang="cs-CZ" altLang="cs-CZ" sz="2000" smtClean="0"/>
              <a:t>vypsala </a:t>
            </a:r>
            <a:r>
              <a:rPr lang="cs-CZ" altLang="cs-CZ" sz="2000" b="1" smtClean="0">
                <a:solidFill>
                  <a:srgbClr val="C00000"/>
                </a:solidFill>
              </a:rPr>
              <a:t>2 průběžné výzvy</a:t>
            </a:r>
          </a:p>
          <a:p>
            <a:pPr marL="0" indent="0">
              <a:buFontTx/>
              <a:buNone/>
            </a:pPr>
            <a:r>
              <a:rPr lang="cs-CZ" altLang="cs-CZ" sz="2000" smtClean="0"/>
              <a:t>          – SC </a:t>
            </a:r>
            <a:r>
              <a:rPr lang="cs-CZ" altLang="cs-CZ" sz="2000" b="1" smtClean="0"/>
              <a:t>1.3.</a:t>
            </a:r>
            <a:r>
              <a:rPr lang="cs-CZ" altLang="cs-CZ" sz="2000" smtClean="0"/>
              <a:t> a SC </a:t>
            </a:r>
            <a:r>
              <a:rPr lang="cs-CZ" altLang="cs-CZ" sz="2000" b="1" smtClean="0"/>
              <a:t>1.6.</a:t>
            </a:r>
          </a:p>
          <a:p>
            <a:pPr marL="0" indent="0">
              <a:buFontTx/>
              <a:buNone/>
            </a:pPr>
            <a:endParaRPr lang="cs-CZ" altLang="cs-CZ" sz="2000" b="1" smtClean="0"/>
          </a:p>
          <a:p>
            <a:pPr marL="0" indent="0">
              <a:buFontTx/>
              <a:buNone/>
            </a:pPr>
            <a:r>
              <a:rPr lang="cs-CZ" altLang="cs-CZ" sz="2000" smtClean="0"/>
              <a:t>Alokace 500 mil. a 300 mil.</a:t>
            </a:r>
          </a:p>
          <a:p>
            <a:pPr marL="0" indent="0">
              <a:buFontTx/>
              <a:buNone/>
            </a:pPr>
            <a:endParaRPr lang="cs-CZ" altLang="cs-CZ" sz="2000" smtClean="0"/>
          </a:p>
          <a:p>
            <a:pPr marL="0" indent="0">
              <a:buFontTx/>
              <a:buNone/>
            </a:pPr>
            <a:r>
              <a:rPr lang="cs-CZ" altLang="cs-CZ" sz="2000" smtClean="0"/>
              <a:t>Příjem žádostí do </a:t>
            </a:r>
            <a:r>
              <a:rPr lang="cs-CZ" altLang="cs-CZ" sz="2000" b="1" smtClean="0">
                <a:solidFill>
                  <a:srgbClr val="C00000"/>
                </a:solidFill>
              </a:rPr>
              <a:t>31.10. 2023 </a:t>
            </a:r>
          </a:p>
          <a:p>
            <a:pPr marL="0" indent="0">
              <a:buFontTx/>
              <a:buNone/>
            </a:pPr>
            <a:r>
              <a:rPr lang="cs-CZ" altLang="cs-CZ" sz="2000" smtClean="0"/>
              <a:t>           – registrace v JDP (jednotný dotační portál)</a:t>
            </a:r>
          </a:p>
          <a:p>
            <a:pPr marL="0" indent="0">
              <a:buFontTx/>
              <a:buNone/>
            </a:pPr>
            <a:endParaRPr lang="cs-CZ" altLang="cs-CZ" sz="2000" smtClean="0"/>
          </a:p>
          <a:p>
            <a:pPr marL="0" indent="0">
              <a:buFontTx/>
              <a:buNone/>
            </a:pPr>
            <a:r>
              <a:rPr lang="cs-CZ" altLang="cs-CZ" sz="2000" smtClean="0"/>
              <a:t>Celkové výdaje nepřesahují 200 000,- EUR (cca 5 mil. Kč)</a:t>
            </a:r>
          </a:p>
          <a:p>
            <a:pPr marL="0" indent="0">
              <a:buFontTx/>
              <a:buNone/>
            </a:pPr>
            <a:r>
              <a:rPr lang="cs-CZ" altLang="cs-CZ" sz="2000" smtClean="0"/>
              <a:t>Minimální výše způsobilých realizačních výdajů je  250 000,- Kč</a:t>
            </a:r>
          </a:p>
          <a:p>
            <a:pPr marL="0" indent="0">
              <a:buFontTx/>
              <a:buNone/>
            </a:pPr>
            <a:endParaRPr lang="cs-CZ" altLang="cs-CZ" sz="2000" smtClean="0"/>
          </a:p>
          <a:p>
            <a:pPr marL="0" indent="0">
              <a:buFontTx/>
              <a:buNone/>
            </a:pPr>
            <a:r>
              <a:rPr lang="cs-CZ" altLang="cs-CZ" sz="2000" smtClean="0"/>
              <a:t>Datum ukončení realizace je rok </a:t>
            </a:r>
            <a:r>
              <a:rPr lang="cs-CZ" altLang="cs-CZ" sz="2000" smtClean="0">
                <a:solidFill>
                  <a:srgbClr val="C00000"/>
                </a:solidFill>
              </a:rPr>
              <a:t>2029</a:t>
            </a:r>
          </a:p>
          <a:p>
            <a:pPr marL="0" indent="0">
              <a:buFontTx/>
              <a:buNone/>
            </a:pPr>
            <a:r>
              <a:rPr lang="cs-CZ" altLang="cs-CZ" sz="2000" smtClean="0">
                <a:solidFill>
                  <a:srgbClr val="C00000"/>
                </a:solidFill>
              </a:rPr>
              <a:t>Výše dotace je 60 – 100%.</a:t>
            </a:r>
          </a:p>
          <a:p>
            <a:pPr marL="0" indent="0">
              <a:buFontTx/>
              <a:buNone/>
            </a:pPr>
            <a:endParaRPr lang="cs-CZ" altLang="cs-CZ" sz="2400" smtClean="0"/>
          </a:p>
        </p:txBody>
      </p:sp>
      <p:pic>
        <p:nvPicPr>
          <p:cNvPr id="9220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125538"/>
            <a:ext cx="2376488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19"/>
          <p:cNvSpPr txBox="1">
            <a:spLocks noChangeArrowheads="1"/>
          </p:cNvSpPr>
          <p:nvPr/>
        </p:nvSpPr>
        <p:spPr bwMode="auto">
          <a:xfrm>
            <a:off x="395288" y="207963"/>
            <a:ext cx="781843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4500"/>
              </a:lnSpc>
            </a:pPr>
            <a:r>
              <a:rPr lang="cs-CZ" altLang="cs-CZ" sz="3600" b="1">
                <a:solidFill>
                  <a:schemeClr val="bg1"/>
                </a:solidFill>
                <a:cs typeface="Arial" panose="020B0604020202020204" pitchFamily="34" charset="0"/>
              </a:rPr>
              <a:t>Zjednodušené metody vykazování</a:t>
            </a:r>
          </a:p>
        </p:txBody>
      </p:sp>
      <p:graphicFrame>
        <p:nvGraphicFramePr>
          <p:cNvPr id="16" name="Diagram 15"/>
          <p:cNvGraphicFramePr/>
          <p:nvPr/>
        </p:nvGraphicFramePr>
        <p:xfrm>
          <a:off x="539552" y="1340769"/>
          <a:ext cx="8182666" cy="3816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bdélník 1"/>
          <p:cNvSpPr/>
          <p:nvPr/>
        </p:nvSpPr>
        <p:spPr>
          <a:xfrm>
            <a:off x="539750" y="5251450"/>
            <a:ext cx="8280400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0" algn="l"/>
              </a:tabLst>
              <a:defRPr/>
            </a:pPr>
            <a:r>
              <a:rPr lang="cs-CZ" sz="1600" spc="-1" dirty="0">
                <a:solidFill>
                  <a:srgbClr val="C00000"/>
                </a:solidFill>
                <a:ea typeface="DejaVu Sans"/>
                <a:cs typeface="Arial" panose="020B0604020202020204" pitchFamily="34" charset="0"/>
              </a:rPr>
              <a:t>Detailní informace k ZMV jsou uvedeny v Příručce AOPK ČR pro OPŽP 2021-2027:</a:t>
            </a:r>
          </a:p>
          <a:p>
            <a:pPr algn="ctr">
              <a:tabLst>
                <a:tab pos="0" algn="l"/>
              </a:tabLst>
              <a:defRPr/>
            </a:pPr>
            <a:r>
              <a:rPr lang="cs-CZ" sz="1600" b="1" spc="-1" dirty="0">
                <a:solidFill>
                  <a:srgbClr val="C00000"/>
                </a:solidFill>
                <a:ea typeface="DejaVu Sans"/>
                <a:cs typeface="Arial" panose="020B0604020202020204" pitchFamily="34" charset="0"/>
              </a:rPr>
              <a:t>Zjednodušené metody vykazování v Projektovém schématu</a:t>
            </a:r>
          </a:p>
          <a:p>
            <a:pPr>
              <a:tabLst>
                <a:tab pos="0" algn="l"/>
              </a:tabLst>
              <a:defRPr/>
            </a:pPr>
            <a:r>
              <a:rPr lang="cs-CZ" sz="1600" spc="-1" dirty="0">
                <a:solidFill>
                  <a:srgbClr val="C00000"/>
                </a:solidFill>
                <a:ea typeface="DejaVu Sans"/>
                <a:cs typeface="Arial" panose="020B0604020202020204" pitchFamily="34" charset="0"/>
              </a:rPr>
              <a:t> </a:t>
            </a:r>
            <a:endParaRPr lang="cs-CZ" spc="-1" dirty="0">
              <a:latin typeface="Arial"/>
            </a:endParaRPr>
          </a:p>
          <a:p>
            <a:pPr>
              <a:tabLst>
                <a:tab pos="0" algn="l"/>
              </a:tabLst>
              <a:defRPr/>
            </a:pPr>
            <a:endParaRPr lang="cs-CZ" spc="-1" dirty="0"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 bwMode="auto">
          <a:xfrm>
            <a:off x="298450" y="2603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ZMV</a:t>
            </a: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298450" y="914400"/>
            <a:ext cx="8845550" cy="5394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cs-CZ" altLang="cs-CZ" smtClean="0"/>
          </a:p>
          <a:p>
            <a:pPr marL="0" indent="0">
              <a:buFontTx/>
              <a:buNone/>
            </a:pPr>
            <a:endParaRPr lang="cs-CZ" altLang="cs-CZ" sz="2400" smtClean="0"/>
          </a:p>
        </p:txBody>
      </p:sp>
      <p:sp>
        <p:nvSpPr>
          <p:cNvPr id="11268" name="Obdélník 1"/>
          <p:cNvSpPr>
            <a:spLocks noChangeArrowheads="1"/>
          </p:cNvSpPr>
          <p:nvPr/>
        </p:nvSpPr>
        <p:spPr bwMode="auto">
          <a:xfrm>
            <a:off x="298450" y="1196975"/>
            <a:ext cx="8737600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>
                <a:solidFill>
                  <a:srgbClr val="C00000"/>
                </a:solidFill>
                <a:cs typeface="Arial" panose="020B0604020202020204" pitchFamily="34" charset="0"/>
              </a:rPr>
              <a:t>1. JEDNORÁZOVÁ ČÁSTKA – přímé výdaje na realizaci projektu dle NOO</a:t>
            </a:r>
          </a:p>
          <a:p>
            <a:r>
              <a:rPr lang="cs-CZ" altLang="cs-CZ">
                <a:cs typeface="Arial" panose="020B0604020202020204" pitchFamily="34" charset="0"/>
              </a:rPr>
              <a:t>Výše způsobilých výdajů projektu vykázaných jako jednorázová částka je vyjádřena vždy  </a:t>
            </a:r>
            <a:r>
              <a:rPr lang="cs-CZ" altLang="cs-CZ" b="1">
                <a:cs typeface="Arial" panose="020B0604020202020204" pitchFamily="34" charset="0"/>
              </a:rPr>
              <a:t>jako celková částka, která slouží k pokrytí výdajů spojených s dosažením předem stanoveného cíle</a:t>
            </a:r>
            <a:r>
              <a:rPr lang="cs-CZ" altLang="cs-CZ">
                <a:cs typeface="Arial" panose="020B0604020202020204" pitchFamily="34" charset="0"/>
              </a:rPr>
              <a:t>. V případě, že není dosaženo předem stanoveného cíle, není možno vyplatit z jednorázové částky nic, i přesto, že příjemci podpory reálné náklady vznikly</a:t>
            </a:r>
            <a:r>
              <a:rPr lang="cs-CZ" altLang="cs-CZ">
                <a:solidFill>
                  <a:srgbClr val="006047"/>
                </a:solidFill>
                <a:cs typeface="Arial" panose="020B0604020202020204" pitchFamily="34" charset="0"/>
              </a:rPr>
              <a:t>.</a:t>
            </a:r>
          </a:p>
          <a:p>
            <a:endParaRPr lang="cs-CZ" altLang="cs-CZ">
              <a:solidFill>
                <a:srgbClr val="006047"/>
              </a:solidFill>
              <a:cs typeface="Arial" panose="020B0604020202020204" pitchFamily="34" charset="0"/>
            </a:endParaRPr>
          </a:p>
          <a:p>
            <a:r>
              <a:rPr lang="cs-CZ" altLang="cs-CZ">
                <a:solidFill>
                  <a:srgbClr val="C00000"/>
                </a:solidFill>
                <a:cs typeface="Arial" panose="020B0604020202020204" pitchFamily="34" charset="0"/>
              </a:rPr>
              <a:t>2. PAUŠÁLNÍ SAZBA - s</a:t>
            </a:r>
            <a:r>
              <a:rPr lang="cs-CZ" altLang="cs-CZ">
                <a:solidFill>
                  <a:srgbClr val="C00000"/>
                </a:solidFill>
              </a:rPr>
              <a:t>tanovuje se % z přímých realizačních výdajů</a:t>
            </a:r>
          </a:p>
          <a:p>
            <a:r>
              <a:rPr lang="cs-CZ" altLang="cs-CZ" b="1"/>
              <a:t>Zpracování žádosti</a:t>
            </a:r>
          </a:p>
          <a:p>
            <a:r>
              <a:rPr lang="cs-CZ" altLang="cs-CZ" b="1"/>
              <a:t>Projektová příprava</a:t>
            </a:r>
          </a:p>
          <a:p>
            <a:r>
              <a:rPr lang="cs-CZ" altLang="cs-CZ" b="1"/>
              <a:t>Koordinace projektu</a:t>
            </a:r>
          </a:p>
          <a:p>
            <a:r>
              <a:rPr lang="cs-CZ" altLang="cs-CZ" b="1"/>
              <a:t>Dozory</a:t>
            </a:r>
          </a:p>
          <a:p>
            <a:r>
              <a:rPr lang="cs-CZ" altLang="cs-CZ" b="1"/>
              <a:t>Publicita</a:t>
            </a:r>
          </a:p>
          <a:p>
            <a:r>
              <a:rPr lang="cs-CZ" altLang="cs-CZ" b="1"/>
              <a:t>Režijní náklady</a:t>
            </a:r>
          </a:p>
          <a:p>
            <a:r>
              <a:rPr lang="cs-CZ" altLang="cs-CZ" b="1"/>
              <a:t>Cestovní náklady</a:t>
            </a:r>
          </a:p>
          <a:p>
            <a:r>
              <a:rPr lang="cs-CZ" altLang="cs-CZ" b="1"/>
              <a:t>Správní poplatky</a:t>
            </a:r>
          </a:p>
          <a:p>
            <a:endParaRPr lang="cs-CZ" altLang="cs-CZ">
              <a:solidFill>
                <a:srgbClr val="006047"/>
              </a:solidFill>
              <a:cs typeface="Arial" panose="020B0604020202020204" pitchFamily="34" charset="0"/>
            </a:endParaRPr>
          </a:p>
          <a:p>
            <a:endParaRPr lang="cs-CZ" altLang="cs-CZ">
              <a:solidFill>
                <a:srgbClr val="006047"/>
              </a:solidFill>
              <a:cs typeface="Arial" panose="020B0604020202020204" pitchFamily="34" charset="0"/>
            </a:endParaRPr>
          </a:p>
          <a:p>
            <a:endParaRPr lang="cs-CZ" altLang="cs-CZ">
              <a:solidFill>
                <a:srgbClr val="006047"/>
              </a:solidFill>
              <a:cs typeface="Arial" panose="020B0604020202020204" pitchFamily="34" charset="0"/>
            </a:endParaRPr>
          </a:p>
        </p:txBody>
      </p:sp>
      <p:pic>
        <p:nvPicPr>
          <p:cNvPr id="11269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611563"/>
            <a:ext cx="5332413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346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1.3.1., 1.3.2.</a:t>
            </a:r>
          </a:p>
        </p:txBody>
      </p:sp>
      <p:sp>
        <p:nvSpPr>
          <p:cNvPr id="4" name="Obdélník 3"/>
          <p:cNvSpPr/>
          <p:nvPr/>
        </p:nvSpPr>
        <p:spPr>
          <a:xfrm>
            <a:off x="323850" y="1052513"/>
            <a:ext cx="8362950" cy="45243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cs-CZ" altLang="cs-CZ"/>
          </a:p>
          <a:p>
            <a:endParaRPr lang="cs-CZ" altLang="cs-CZ"/>
          </a:p>
          <a:p>
            <a:r>
              <a:rPr lang="cs-CZ" altLang="cs-CZ" u="sng">
                <a:solidFill>
                  <a:srgbClr val="000000"/>
                </a:solidFill>
                <a:cs typeface="DejaVu Sans" panose="020B0603030804020204" pitchFamily="34" charset="0"/>
              </a:rPr>
              <a:t>Opatření 1.3.1 Podpora přírodě blízkých opatření v krajině a sídlech</a:t>
            </a:r>
          </a:p>
          <a:p>
            <a:endParaRPr lang="cs-CZ" altLang="cs-CZ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Tvorba nových a obnova stávajících přírodě blízkých vodních prvků v krajině včetně sídel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(tůně, MVN)</a:t>
            </a:r>
            <a:endParaRPr lang="cs-CZ" altLang="cs-CZ" b="1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Tvorba nových a obnova stávajících vegetačních prvků a struktur, včetně opatření proti vodní a větrné erozi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(výsadby)</a:t>
            </a:r>
            <a:endParaRPr lang="cs-CZ" altLang="cs-CZ" b="1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Úprava lesních porostů směrem k přirozené struktuře a druhové skladbě za účelem posílení jejich stability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(obnova lesa)</a:t>
            </a:r>
            <a:endParaRPr lang="cs-CZ" altLang="cs-CZ" b="1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Zakládání a obnova veřejné sídelní zeleně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(výsadby v obci)</a:t>
            </a:r>
            <a:endParaRPr lang="cs-CZ" altLang="cs-CZ" b="1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Odstranění či eliminace negativních funkcí odvodňovacích zařízení v krajině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(meliorace – odstranění)</a:t>
            </a:r>
            <a:endParaRPr lang="cs-CZ" altLang="cs-CZ" b="1"/>
          </a:p>
          <a:p>
            <a:endParaRPr lang="cs-CZ" altLang="cs-CZ"/>
          </a:p>
          <a:p>
            <a:r>
              <a:rPr lang="cs-CZ" altLang="cs-CZ" u="sng">
                <a:solidFill>
                  <a:srgbClr val="000000"/>
                </a:solidFill>
                <a:cs typeface="DejaVu Sans" panose="020B0603030804020204" pitchFamily="34" charset="0"/>
              </a:rPr>
              <a:t>Opatření 1.3.2 Zpracování studií a plánů (studie systémů sídelní zeleně, územní studie krajiny, plán územního systému ekologické stability)</a:t>
            </a:r>
            <a:endParaRPr lang="cs-CZ" alt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1.6.1.</a:t>
            </a:r>
            <a:r>
              <a:rPr lang="cs-CZ" altLang="cs-CZ" smtClean="0"/>
              <a:t/>
            </a:r>
            <a:br>
              <a:rPr lang="cs-CZ" altLang="cs-CZ" smtClean="0"/>
            </a:br>
            <a:r>
              <a:rPr lang="cs-CZ" altLang="cs-CZ" smtClean="0"/>
              <a:t/>
            </a:r>
            <a:br>
              <a:rPr lang="cs-CZ" altLang="cs-CZ" smtClean="0"/>
            </a:br>
            <a:endParaRPr lang="cs-CZ" altLang="cs-CZ" smtClean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250825" y="1125538"/>
            <a:ext cx="8435975" cy="3671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</p:txBody>
      </p:sp>
      <p:sp>
        <p:nvSpPr>
          <p:cNvPr id="4" name="Obdélník 3"/>
          <p:cNvSpPr/>
          <p:nvPr/>
        </p:nvSpPr>
        <p:spPr>
          <a:xfrm>
            <a:off x="457200" y="1125538"/>
            <a:ext cx="6400800" cy="521652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cs-CZ" altLang="cs-CZ"/>
          </a:p>
          <a:p>
            <a:endParaRPr lang="cs-CZ" altLang="cs-CZ"/>
          </a:p>
          <a:p>
            <a:pPr>
              <a:lnSpc>
                <a:spcPct val="90000"/>
              </a:lnSpc>
            </a:pPr>
            <a:r>
              <a:rPr lang="cs-CZ" altLang="cs-CZ" u="sng">
                <a:solidFill>
                  <a:srgbClr val="000000"/>
                </a:solidFill>
                <a:cs typeface="DejaVu Sans" panose="020B0603030804020204" pitchFamily="34" charset="0"/>
              </a:rPr>
              <a:t>Opatření 1.6.1 Podpora přírodních stanovišť a druhů a péče o nejcennější části přírody a krajiny</a:t>
            </a:r>
          </a:p>
          <a:p>
            <a:pPr>
              <a:lnSpc>
                <a:spcPct val="90000"/>
              </a:lnSpc>
            </a:pPr>
            <a:endParaRPr lang="cs-CZ" altLang="cs-CZ"/>
          </a:p>
          <a:p>
            <a:pPr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Péče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o přírodní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stanoviště a druhy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, opatření na podporu ohrožených druhů</a:t>
            </a:r>
            <a:endParaRPr lang="cs-CZ" altLang="cs-CZ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Péče o chráněná území 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(přírodní dědictví) </a:t>
            </a:r>
            <a:endParaRPr lang="cs-CZ" altLang="cs-CZ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Omezení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šíření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invazních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nepůvodních a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expanzivních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druhů – také jmelí</a:t>
            </a:r>
            <a:endParaRPr lang="cs-CZ" altLang="cs-CZ" b="1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Monitoring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ekosystémů, stanovišť a druhů, sběr podkladů, zpracování koncepčních dokumentů pro péči o chráněná území, zajištění územní ochrany chráněných území (přírodního dědictví)</a:t>
            </a:r>
            <a:endParaRPr lang="cs-CZ" altLang="cs-CZ"/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 </a:t>
            </a:r>
            <a:r>
              <a:rPr lang="cs-CZ" altLang="cs-CZ" b="1">
                <a:solidFill>
                  <a:srgbClr val="000000"/>
                </a:solidFill>
                <a:cs typeface="DejaVu Sans" panose="020B0603030804020204" pitchFamily="34" charset="0"/>
              </a:rPr>
              <a:t>Návštěvnická infrastruktura </a:t>
            </a:r>
            <a:r>
              <a:rPr lang="cs-CZ" altLang="cs-CZ">
                <a:solidFill>
                  <a:srgbClr val="000000"/>
                </a:solidFill>
                <a:cs typeface="DejaVu Sans" panose="020B0603030804020204" pitchFamily="34" charset="0"/>
              </a:rPr>
              <a:t>sloužící k usměrnění návštěvníků v chráněných územích a zvýšení povědomí o problematice ochrany přírody</a:t>
            </a:r>
            <a:endParaRPr lang="cs-CZ" altLang="cs-CZ"/>
          </a:p>
          <a:p>
            <a:endParaRPr lang="cs-CZ" altLang="cs-CZ"/>
          </a:p>
          <a:p>
            <a:endParaRPr lang="cs-CZ" alt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Příklady OPŽP </a:t>
            </a:r>
          </a:p>
        </p:txBody>
      </p:sp>
      <p:pic>
        <p:nvPicPr>
          <p:cNvPr id="14339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3194050" cy="2389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052513"/>
            <a:ext cx="3922713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46500"/>
            <a:ext cx="4446587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Příklady OPŽP </a:t>
            </a:r>
          </a:p>
        </p:txBody>
      </p:sp>
      <p:pic>
        <p:nvPicPr>
          <p:cNvPr id="15363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13" y="1125538"/>
            <a:ext cx="3052762" cy="2289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525838"/>
            <a:ext cx="371157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3525838"/>
            <a:ext cx="371157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AOPK_CR_2">
  <a:themeElements>
    <a:clrScheme name="Prezentace_AOPK_CR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AOPK_CR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AOPK_CR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lastní návrh">
  <a:themeElements>
    <a:clrScheme name="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lastní návrh">
  <a:themeElements>
    <a:clrScheme name="1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Prezentace_AOPK_CR_2</Template>
  <TotalTime>6150</TotalTime>
  <Words>543</Words>
  <Application>Microsoft Office PowerPoint</Application>
  <PresentationFormat>Předvádění na obrazovce (4:3)</PresentationFormat>
  <Paragraphs>86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DejaVu Sans</vt:lpstr>
      <vt:lpstr>Prezentace_AOPK_CR_2</vt:lpstr>
      <vt:lpstr>Vlastní návrh</vt:lpstr>
      <vt:lpstr>1_Vlastní návrh</vt:lpstr>
      <vt:lpstr>Prezentace aplikace PowerPoint</vt:lpstr>
      <vt:lpstr>Prezentace aplikace PowerPoint</vt:lpstr>
      <vt:lpstr>Aktuální výzvy</vt:lpstr>
      <vt:lpstr>Prezentace aplikace PowerPoint</vt:lpstr>
      <vt:lpstr>ZMV</vt:lpstr>
      <vt:lpstr>1.3.1., 1.3.2.</vt:lpstr>
      <vt:lpstr>1.6.1.  </vt:lpstr>
      <vt:lpstr>Příklady OPŽP </vt:lpstr>
      <vt:lpstr>Příklady OPŽP </vt:lpstr>
      <vt:lpstr>Příklad OPŽP akce - Dobratice</vt:lpstr>
      <vt:lpstr>Prezentace aplikace PowerPoint</vt:lpstr>
    </vt:vector>
  </TitlesOfParts>
  <Company>AOPK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karolina.sulova</dc:creator>
  <cp:lastModifiedBy>Zbyněk Sovík</cp:lastModifiedBy>
  <cp:revision>326</cp:revision>
  <dcterms:created xsi:type="dcterms:W3CDTF">2012-04-12T08:56:03Z</dcterms:created>
  <dcterms:modified xsi:type="dcterms:W3CDTF">2023-02-21T14:26:27Z</dcterms:modified>
</cp:coreProperties>
</file>