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3" r:id="rId3"/>
  </p:sldMasterIdLst>
  <p:notesMasterIdLst>
    <p:notesMasterId r:id="rId24"/>
  </p:notesMasterIdLst>
  <p:handoutMasterIdLst>
    <p:handoutMasterId r:id="rId25"/>
  </p:handoutMasterIdLst>
  <p:sldIdLst>
    <p:sldId id="256" r:id="rId4"/>
    <p:sldId id="447" r:id="rId5"/>
    <p:sldId id="480" r:id="rId6"/>
    <p:sldId id="481" r:id="rId7"/>
    <p:sldId id="475" r:id="rId8"/>
    <p:sldId id="469" r:id="rId9"/>
    <p:sldId id="470" r:id="rId10"/>
    <p:sldId id="471" r:id="rId11"/>
    <p:sldId id="472" r:id="rId12"/>
    <p:sldId id="486" r:id="rId13"/>
    <p:sldId id="477" r:id="rId14"/>
    <p:sldId id="485" r:id="rId15"/>
    <p:sldId id="484" r:id="rId16"/>
    <p:sldId id="488" r:id="rId17"/>
    <p:sldId id="482" r:id="rId18"/>
    <p:sldId id="489" r:id="rId19"/>
    <p:sldId id="492" r:id="rId20"/>
    <p:sldId id="490" r:id="rId21"/>
    <p:sldId id="487" r:id="rId22"/>
    <p:sldId id="258" r:id="rId23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2239" autoAdjust="0"/>
  </p:normalViewPr>
  <p:slideViewPr>
    <p:cSldViewPr>
      <p:cViewPr varScale="1">
        <p:scale>
          <a:sx n="106" d="100"/>
          <a:sy n="106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9A27CC8-DE88-4446-BA97-58B9B5FAAD91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1184AA1-F893-40C9-BB7C-06234B8C27C1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04EF4E-A3B1-4510-8785-6C354CE8A483}" type="slidenum">
              <a:rPr lang="cs-CZ" altLang="cs-CZ" smtClean="0"/>
              <a:pPr/>
              <a:t>1</a:t>
            </a:fld>
            <a:endParaRPr lang="cs-CZ" altLang="cs-CZ" smtClean="0"/>
          </a:p>
        </p:txBody>
      </p:sp>
      <p:sp>
        <p:nvSpPr>
          <p:cNvPr id="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cs-CZ" altLang="cs-CZ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AA88D0-12CC-4159-B3FA-E97AE6A2BD98}" type="slidenum">
              <a:rPr lang="cs-CZ" altLang="cs-CZ" smtClean="0"/>
              <a:pPr/>
              <a:t>6</a:t>
            </a:fld>
            <a:endParaRPr lang="cs-CZ" altLang="cs-CZ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40E3C23-9FB9-42BB-BF7A-3AA549ACF4AC}" type="slidenum">
              <a:rPr lang="cs-CZ" altLang="cs-CZ" smtClean="0"/>
              <a:pPr/>
              <a:t>7</a:t>
            </a:fld>
            <a:endParaRPr lang="cs-CZ" altLang="cs-CZ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C9397F-4363-4EA8-B1BF-FD0EE616F86C}" type="slidenum">
              <a:rPr lang="cs-CZ" altLang="cs-CZ" smtClean="0"/>
              <a:pPr/>
              <a:t>8</a:t>
            </a:fld>
            <a:endParaRPr lang="cs-CZ" altLang="cs-CZ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C2F24D-E5B4-4905-BE45-A7243979166C}" type="slidenum">
              <a:rPr lang="cs-CZ" altLang="cs-CZ" smtClean="0"/>
              <a:pPr/>
              <a:t>9</a:t>
            </a:fld>
            <a:endParaRPr lang="cs-CZ" altLang="cs-CZ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963390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960100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611219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6602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43249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12821884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70900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07269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396803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8910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28139144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699369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34251376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157185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56784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603332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493979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83197776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4393802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823713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408194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27518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7289714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42186576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24262475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475035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161537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37369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336659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702780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54217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0507298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0668916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PREZENTACE_TITUL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PREZENTACE_TEL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REZENTACE_KONEC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8"/>
          <p:cNvSpPr txBox="1">
            <a:spLocks noChangeArrowheads="1"/>
          </p:cNvSpPr>
          <p:nvPr/>
        </p:nvSpPr>
        <p:spPr bwMode="auto">
          <a:xfrm>
            <a:off x="-107950" y="949325"/>
            <a:ext cx="91630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sz="4400" b="1">
                <a:solidFill>
                  <a:schemeClr val="bg1"/>
                </a:solidFill>
              </a:rPr>
              <a:t>Krajinotvorné programy</a:t>
            </a:r>
            <a:endParaRPr lang="cs-CZ" altLang="cs-CZ" sz="2800" b="1">
              <a:solidFill>
                <a:schemeClr val="bg1"/>
              </a:solidFill>
            </a:endParaRPr>
          </a:p>
        </p:txBody>
      </p:sp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274638" y="2746375"/>
            <a:ext cx="1916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b="1">
                <a:solidFill>
                  <a:schemeClr val="bg1"/>
                </a:solidFill>
              </a:rPr>
              <a:t>Věra Polochová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269875" y="3122613"/>
            <a:ext cx="5210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1600">
                <a:solidFill>
                  <a:schemeClr val="bg1"/>
                </a:solidFill>
              </a:rPr>
              <a:t>AOPK ČR, Regionální pracoviště Správa CHKO Poodří</a:t>
            </a:r>
          </a:p>
        </p:txBody>
      </p:sp>
      <p:pic>
        <p:nvPicPr>
          <p:cNvPr id="6149" name="Picture 12" descr="M:\Sablony\loga\Loga Poodří\Poodr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15888"/>
            <a:ext cx="719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ovéPole 7"/>
          <p:cNvSpPr txBox="1">
            <a:spLocks noChangeArrowheads="1"/>
          </p:cNvSpPr>
          <p:nvPr/>
        </p:nvSpPr>
        <p:spPr bwMode="auto">
          <a:xfrm>
            <a:off x="2484438" y="692150"/>
            <a:ext cx="172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CHRÁNĚNÁ KRAJINNÁ</a:t>
            </a:r>
          </a:p>
          <a:p>
            <a:pPr eaLnBrk="1" hangingPunct="1"/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OBLAST POODŘÍ</a:t>
            </a:r>
          </a:p>
        </p:txBody>
      </p:sp>
      <p:pic>
        <p:nvPicPr>
          <p:cNvPr id="6151" name="Zástupný symbol pro obsah 3"/>
          <p:cNvPicPr>
            <a:picLocks noGrp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3856038"/>
            <a:ext cx="3228975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Obrázek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8" y="3657600"/>
            <a:ext cx="211613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Obrázek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832225"/>
            <a:ext cx="3259137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</a:t>
            </a:r>
            <a:endParaRPr lang="cs-CZ" altLang="cs-CZ" sz="4000" smtClean="0"/>
          </a:p>
        </p:txBody>
      </p:sp>
      <p:pic>
        <p:nvPicPr>
          <p:cNvPr id="2048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54113"/>
            <a:ext cx="7275512" cy="514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/>
          <p:cNvSpPr>
            <a:spLocks noGrp="1"/>
          </p:cNvSpPr>
          <p:nvPr>
            <p:ph type="title"/>
          </p:nvPr>
        </p:nvSpPr>
        <p:spPr bwMode="auto">
          <a:xfrm>
            <a:off x="107950" y="11588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– Bernartice -hlavacení</a:t>
            </a:r>
            <a:endParaRPr lang="cs-CZ" altLang="cs-CZ" sz="4000" smtClean="0"/>
          </a:p>
        </p:txBody>
      </p:sp>
      <p:pic>
        <p:nvPicPr>
          <p:cNvPr id="21507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646238"/>
            <a:ext cx="6227762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46175"/>
            <a:ext cx="3384550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19446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Nadpis 1"/>
          <p:cNvSpPr>
            <a:spLocks noGrp="1"/>
          </p:cNvSpPr>
          <p:nvPr>
            <p:ph type="title"/>
          </p:nvPr>
        </p:nvSpPr>
        <p:spPr bwMode="auto">
          <a:xfrm>
            <a:off x="250825" y="18891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Jistebník -výřezy vrb</a:t>
            </a:r>
            <a:endParaRPr lang="cs-CZ" altLang="cs-CZ" sz="4000" smtClean="0"/>
          </a:p>
        </p:txBody>
      </p:sp>
      <p:pic>
        <p:nvPicPr>
          <p:cNvPr id="22531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25" y="1417638"/>
            <a:ext cx="6407150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 bwMode="auto">
          <a:xfrm>
            <a:off x="179388" y="260350"/>
            <a:ext cx="8229600" cy="1085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Jistebník -výřezy vrb</a:t>
            </a:r>
            <a:endParaRPr lang="cs-CZ" altLang="cs-CZ" sz="4000" smtClean="0"/>
          </a:p>
        </p:txBody>
      </p:sp>
      <p:pic>
        <p:nvPicPr>
          <p:cNvPr id="23555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1073150"/>
            <a:ext cx="3532187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196975"/>
            <a:ext cx="3240087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3" y="3284538"/>
            <a:ext cx="389255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- Kunín cihelna</a:t>
            </a:r>
            <a:endParaRPr lang="cs-CZ" altLang="cs-CZ" sz="4000" smtClean="0"/>
          </a:p>
        </p:txBody>
      </p:sp>
      <p:pic>
        <p:nvPicPr>
          <p:cNvPr id="24579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04913"/>
            <a:ext cx="4500563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001963"/>
            <a:ext cx="42116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- Kunín cihelna</a:t>
            </a:r>
            <a:endParaRPr lang="cs-CZ" altLang="cs-CZ" sz="4000" smtClean="0"/>
          </a:p>
        </p:txBody>
      </p:sp>
      <p:pic>
        <p:nvPicPr>
          <p:cNvPr id="25603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341438"/>
            <a:ext cx="5184775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789363"/>
            <a:ext cx="5688013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Jeseník n. O. - Ostrov</a:t>
            </a:r>
            <a:endParaRPr lang="cs-CZ" altLang="cs-CZ" sz="4000" smtClean="0"/>
          </a:p>
        </p:txBody>
      </p:sp>
      <p:pic>
        <p:nvPicPr>
          <p:cNvPr id="26627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219200"/>
            <a:ext cx="374491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3773488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4221163"/>
            <a:ext cx="27178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Obráze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235450"/>
            <a:ext cx="2698750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Obráze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235450"/>
            <a:ext cx="2700338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Kunín - pískovna</a:t>
            </a:r>
            <a:endParaRPr lang="cs-CZ" altLang="cs-CZ" sz="4000" smtClean="0"/>
          </a:p>
        </p:txBody>
      </p:sp>
      <p:pic>
        <p:nvPicPr>
          <p:cNvPr id="27651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4321175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7200"/>
            <a:ext cx="4475163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PPK A Kunín - pískovna</a:t>
            </a:r>
            <a:endParaRPr lang="cs-CZ" altLang="cs-CZ" sz="4000" smtClean="0"/>
          </a:p>
        </p:txBody>
      </p:sp>
      <p:pic>
        <p:nvPicPr>
          <p:cNvPr id="28675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144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4000" b="1" smtClean="0">
                <a:solidFill>
                  <a:schemeClr val="bg1"/>
                </a:solidFill>
              </a:rPr>
              <a:t>různé</a:t>
            </a:r>
            <a:endParaRPr lang="cs-CZ" altLang="cs-CZ" sz="4000" smtClean="0"/>
          </a:p>
        </p:txBody>
      </p:sp>
      <p:pic>
        <p:nvPicPr>
          <p:cNvPr id="29699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500438"/>
            <a:ext cx="374491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65400"/>
            <a:ext cx="5019675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268413"/>
            <a:ext cx="3635375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 bwMode="auto">
          <a:xfrm>
            <a:off x="436563" y="26035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Základní rozdělení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323850" y="1268413"/>
            <a:ext cx="8362950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cs-CZ" altLang="cs-CZ" b="1" smtClean="0"/>
              <a:t>Národní dotační programy </a:t>
            </a:r>
          </a:p>
          <a:p>
            <a:pPr marL="0" indent="0">
              <a:buFontTx/>
              <a:buNone/>
            </a:pPr>
            <a:r>
              <a:rPr lang="cs-CZ" altLang="cs-CZ" smtClean="0"/>
              <a:t>    PPK A - území v CHKO</a:t>
            </a:r>
          </a:p>
          <a:p>
            <a:pPr marL="0" indent="0">
              <a:buFontTx/>
              <a:buNone/>
            </a:pPr>
            <a:r>
              <a:rPr lang="cs-CZ" altLang="cs-CZ" smtClean="0"/>
              <a:t>    PPK B – území mimo CHKO</a:t>
            </a:r>
          </a:p>
          <a:p>
            <a:pPr marL="0" indent="0">
              <a:buFontTx/>
              <a:buNone/>
            </a:pPr>
            <a:r>
              <a:rPr lang="cs-CZ" altLang="cs-CZ" sz="2400" smtClean="0"/>
              <a:t>(opatření ve volné krajině - kromě péče o dřeviny, odstranění jmelí a podpory chráněných druhů)</a:t>
            </a:r>
          </a:p>
          <a:p>
            <a:pPr marL="0" indent="0">
              <a:buFontTx/>
              <a:buNone/>
            </a:pPr>
            <a:endParaRPr lang="cs-CZ" altLang="cs-CZ" sz="2400" smtClean="0"/>
          </a:p>
          <a:p>
            <a:pPr marL="0" indent="0">
              <a:buFontTx/>
              <a:buNone/>
            </a:pPr>
            <a:r>
              <a:rPr lang="cs-CZ" altLang="cs-CZ" b="1" smtClean="0"/>
              <a:t>Evropské dotační programy</a:t>
            </a:r>
          </a:p>
          <a:p>
            <a:pPr marL="0" indent="0">
              <a:buFontTx/>
              <a:buNone/>
            </a:pPr>
            <a:r>
              <a:rPr lang="cs-CZ" altLang="cs-CZ" smtClean="0"/>
              <a:t>    OPŽP</a:t>
            </a:r>
          </a:p>
          <a:p>
            <a:pPr marL="0" indent="0">
              <a:buFontTx/>
              <a:buNone/>
            </a:pPr>
            <a:r>
              <a:rPr lang="cs-CZ" altLang="cs-CZ" smtClean="0"/>
              <a:t>    POPFK</a:t>
            </a:r>
          </a:p>
          <a:p>
            <a:pPr marL="0" indent="0">
              <a:buFontTx/>
              <a:buNone/>
            </a:pPr>
            <a:endParaRPr lang="cs-CZ" altLang="cs-CZ" smtClean="0"/>
          </a:p>
          <a:p>
            <a:pPr marL="0" indent="0">
              <a:buFontTx/>
              <a:buNone/>
            </a:pPr>
            <a:r>
              <a:rPr lang="cs-CZ" altLang="cs-CZ" smtClean="0"/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644650" y="1700213"/>
            <a:ext cx="5027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4000" b="1">
                <a:solidFill>
                  <a:schemeClr val="bg1"/>
                </a:solidFill>
              </a:rPr>
              <a:t>Děkuji za pozornost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835150" y="2606675"/>
            <a:ext cx="6192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2000" b="1">
                <a:solidFill>
                  <a:schemeClr val="bg1"/>
                </a:solidFill>
              </a:rPr>
              <a:t>Mgr. Věra Polochová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787900" y="3500438"/>
            <a:ext cx="2932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>
                <a:solidFill>
                  <a:schemeClr val="bg1"/>
                </a:solidFill>
              </a:rPr>
              <a:t>vera.polochova@nature.cz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 bwMode="auto">
          <a:xfrm>
            <a:off x="436563" y="26035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Drobnější akce</a:t>
            </a:r>
          </a:p>
        </p:txBody>
      </p:sp>
      <p:sp>
        <p:nvSpPr>
          <p:cNvPr id="7171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323850" y="1403350"/>
            <a:ext cx="8362950" cy="49784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cs-CZ" altLang="cs-CZ" b="1" dirty="0" smtClean="0"/>
              <a:t>Program péče o krajinu (PPK) A+B</a:t>
            </a:r>
          </a:p>
          <a:p>
            <a:pPr>
              <a:defRPr/>
            </a:pPr>
            <a:r>
              <a:rPr lang="cs-CZ" altLang="cs-CZ" b="1" dirty="0" smtClean="0"/>
              <a:t>Přirozená obnova a podpora funkcí krajiny (POPFK)</a:t>
            </a:r>
          </a:p>
          <a:p>
            <a:pPr marL="0" indent="0">
              <a:buFontTx/>
              <a:buNone/>
              <a:defRPr/>
            </a:pPr>
            <a:r>
              <a:rPr lang="cs-CZ" altLang="cs-CZ" sz="2400" dirty="0" smtClean="0"/>
              <a:t>         oba programy do 250 000</a:t>
            </a:r>
            <a:r>
              <a:rPr lang="cs-CZ" altLang="cs-CZ" dirty="0" smtClean="0"/>
              <a:t>,-</a:t>
            </a:r>
          </a:p>
          <a:p>
            <a:pPr marL="0" indent="0">
              <a:buFontTx/>
              <a:buNone/>
              <a:defRPr/>
            </a:pPr>
            <a:r>
              <a:rPr lang="cs-CZ" altLang="cs-CZ" sz="2400" dirty="0" smtClean="0"/>
              <a:t>         stanovisko OOP</a:t>
            </a:r>
          </a:p>
          <a:p>
            <a:pPr marL="0" indent="0">
              <a:buFontTx/>
              <a:buNone/>
              <a:defRPr/>
            </a:pPr>
            <a:r>
              <a:rPr lang="cs-CZ" altLang="cs-CZ" sz="2400" dirty="0" smtClean="0"/>
              <a:t>         administrace a realizace během 1 roku</a:t>
            </a:r>
          </a:p>
          <a:p>
            <a:pPr marL="0" indent="0">
              <a:buFontTx/>
              <a:buNone/>
              <a:defRPr/>
            </a:pPr>
            <a:r>
              <a:rPr lang="cs-CZ" altLang="cs-CZ" sz="2400" dirty="0" smtClean="0"/>
              <a:t>         externí žadatelé (PPK B, POPFK)</a:t>
            </a:r>
          </a:p>
          <a:p>
            <a:pPr marL="0" indent="0">
              <a:buFontTx/>
              <a:buNone/>
              <a:defRPr/>
            </a:pPr>
            <a:endParaRPr lang="cs-CZ" altLang="cs-CZ" sz="2400" dirty="0"/>
          </a:p>
          <a:p>
            <a:pPr marL="0" indent="0">
              <a:buFontTx/>
              <a:buNone/>
              <a:defRPr/>
            </a:pPr>
            <a:r>
              <a:rPr lang="cs-CZ" altLang="cs-CZ" sz="2400" b="1" dirty="0" smtClean="0"/>
              <a:t>         PPK A </a:t>
            </a:r>
            <a:r>
              <a:rPr lang="cs-CZ" altLang="cs-CZ" sz="2400" dirty="0" smtClean="0"/>
              <a:t>– náměty v CHKO vítány</a:t>
            </a:r>
          </a:p>
          <a:p>
            <a:pPr marL="0" indent="0">
              <a:buFontTx/>
              <a:buNone/>
              <a:defRPr/>
            </a:pPr>
            <a:r>
              <a:rPr lang="cs-CZ" altLang="cs-CZ" dirty="0" smtClean="0"/>
              <a:t> </a:t>
            </a:r>
            <a:endParaRPr lang="cs-CZ" altLang="cs-CZ" dirty="0"/>
          </a:p>
          <a:p>
            <a:pPr marL="0" indent="0">
              <a:buFontTx/>
              <a:buNone/>
              <a:defRPr/>
            </a:pPr>
            <a:r>
              <a:rPr lang="cs-CZ" altLang="cs-CZ" dirty="0" smtClean="0"/>
              <a:t>       </a:t>
            </a:r>
          </a:p>
        </p:txBody>
      </p:sp>
      <p:sp>
        <p:nvSpPr>
          <p:cNvPr id="4" name="Šipka doprava 3"/>
          <p:cNvSpPr/>
          <p:nvPr/>
        </p:nvSpPr>
        <p:spPr>
          <a:xfrm>
            <a:off x="323850" y="3870325"/>
            <a:ext cx="504825" cy="2873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9221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536825"/>
            <a:ext cx="2160587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Obráze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8" y="4475163"/>
            <a:ext cx="253206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 bwMode="auto">
          <a:xfrm>
            <a:off x="436563" y="26035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Příklady opatření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390525" y="1196975"/>
            <a:ext cx="8362950" cy="541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r>
              <a:rPr lang="cs-CZ" altLang="cs-CZ" smtClean="0"/>
              <a:t>kosení luk se ZCHD</a:t>
            </a:r>
          </a:p>
          <a:p>
            <a:pPr marL="0" indent="0">
              <a:buFontTx/>
              <a:buNone/>
            </a:pPr>
            <a:r>
              <a:rPr lang="cs-CZ" altLang="cs-CZ" smtClean="0"/>
              <a:t>výsadby</a:t>
            </a:r>
          </a:p>
          <a:p>
            <a:pPr marL="0" indent="0">
              <a:buFontTx/>
              <a:buNone/>
            </a:pPr>
            <a:r>
              <a:rPr lang="cs-CZ" altLang="cs-CZ" smtClean="0"/>
              <a:t>ošetření dřevin</a:t>
            </a:r>
          </a:p>
          <a:p>
            <a:pPr marL="0" indent="0">
              <a:buFontTx/>
              <a:buNone/>
            </a:pPr>
            <a:r>
              <a:rPr lang="cs-CZ" altLang="cs-CZ" smtClean="0"/>
              <a:t>likvidace invazních druhů</a:t>
            </a:r>
          </a:p>
          <a:p>
            <a:pPr marL="0" indent="0">
              <a:buFontTx/>
              <a:buNone/>
            </a:pPr>
            <a:r>
              <a:rPr lang="cs-CZ" altLang="cs-CZ" smtClean="0"/>
              <a:t>výsadby a péče o ÚSES</a:t>
            </a:r>
          </a:p>
          <a:p>
            <a:pPr marL="0" indent="0">
              <a:buFontTx/>
              <a:buNone/>
            </a:pPr>
            <a:r>
              <a:rPr lang="cs-CZ" altLang="cs-CZ" smtClean="0"/>
              <a:t>omezení šíření jmelí</a:t>
            </a:r>
          </a:p>
          <a:p>
            <a:pPr marL="0" indent="0">
              <a:buFontTx/>
              <a:buNone/>
            </a:pPr>
            <a:r>
              <a:rPr lang="cs-CZ" altLang="cs-CZ" smtClean="0"/>
              <a:t>       </a:t>
            </a:r>
          </a:p>
        </p:txBody>
      </p:sp>
      <p:pic>
        <p:nvPicPr>
          <p:cNvPr id="10244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488" y="2205038"/>
            <a:ext cx="3209925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PPK B (Staříč – Místek)</a:t>
            </a:r>
          </a:p>
        </p:txBody>
      </p:sp>
      <p:pic>
        <p:nvPicPr>
          <p:cNvPr id="1126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24175"/>
            <a:ext cx="4513263" cy="3386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1268413"/>
            <a:ext cx="4333875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Y:\Sablony\loga\Loga Poodří\Poodr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58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ovéPole 11"/>
          <p:cNvSpPr txBox="1">
            <a:spLocks noChangeArrowheads="1"/>
          </p:cNvSpPr>
          <p:nvPr/>
        </p:nvSpPr>
        <p:spPr bwMode="auto">
          <a:xfrm>
            <a:off x="2339975" y="692150"/>
            <a:ext cx="172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CHRÁNĚNÁ KRAJINNÁ</a:t>
            </a:r>
          </a:p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OBLAST POODŘÍ</a:t>
            </a:r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1331913" y="5154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sp>
        <p:nvSpPr>
          <p:cNvPr id="12293" name="Rectangle 3"/>
          <p:cNvSpPr>
            <a:spLocks noChangeArrowheads="1"/>
          </p:cNvSpPr>
          <p:nvPr/>
        </p:nvSpPr>
        <p:spPr bwMode="auto">
          <a:xfrm>
            <a:off x="1331913" y="64119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pic>
        <p:nvPicPr>
          <p:cNvPr id="12294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ovéPole 4"/>
          <p:cNvSpPr txBox="1">
            <a:spLocks noChangeArrowheads="1"/>
          </p:cNvSpPr>
          <p:nvPr/>
        </p:nvSpPr>
        <p:spPr bwMode="auto">
          <a:xfrm>
            <a:off x="7164388" y="292100"/>
            <a:ext cx="201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/>
              <a:t>Darkovice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Y:\Sablony\loga\Loga Poodří\Poodr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58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ovéPole 11"/>
          <p:cNvSpPr txBox="1">
            <a:spLocks noChangeArrowheads="1"/>
          </p:cNvSpPr>
          <p:nvPr/>
        </p:nvSpPr>
        <p:spPr bwMode="auto">
          <a:xfrm>
            <a:off x="2339975" y="692150"/>
            <a:ext cx="172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CHRÁNĚNÁ KRAJINNÁ</a:t>
            </a:r>
          </a:p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OBLAST POODŘÍ</a:t>
            </a: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1331913" y="5154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1331913" y="64119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pic>
        <p:nvPicPr>
          <p:cNvPr id="14342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-26988"/>
            <a:ext cx="10328275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ovéPole 5"/>
          <p:cNvSpPr txBox="1">
            <a:spLocks noChangeArrowheads="1"/>
          </p:cNvSpPr>
          <p:nvPr/>
        </p:nvSpPr>
        <p:spPr bwMode="auto">
          <a:xfrm>
            <a:off x="7740650" y="292100"/>
            <a:ext cx="2447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/>
              <a:t>Darkovice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Y:\Sablony\loga\Loga Poodří\Poodr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58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ovéPole 11"/>
          <p:cNvSpPr txBox="1">
            <a:spLocks noChangeArrowheads="1"/>
          </p:cNvSpPr>
          <p:nvPr/>
        </p:nvSpPr>
        <p:spPr bwMode="auto">
          <a:xfrm>
            <a:off x="2339975" y="692150"/>
            <a:ext cx="172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CHRÁNĚNÁ KRAJINNÁ</a:t>
            </a:r>
          </a:p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OBLAST POODŘÍ</a:t>
            </a:r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1331913" y="5154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1331913" y="64119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pic>
        <p:nvPicPr>
          <p:cNvPr id="16390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ovéPole 4"/>
          <p:cNvSpPr txBox="1">
            <a:spLocks noChangeArrowheads="1"/>
          </p:cNvSpPr>
          <p:nvPr/>
        </p:nvSpPr>
        <p:spPr bwMode="auto">
          <a:xfrm>
            <a:off x="6640513" y="466725"/>
            <a:ext cx="2197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/>
              <a:t>Suchdol nad Odrou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Y:\Sablony\loga\Loga Poodří\Poodr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58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ovéPole 11"/>
          <p:cNvSpPr txBox="1">
            <a:spLocks noChangeArrowheads="1"/>
          </p:cNvSpPr>
          <p:nvPr/>
        </p:nvSpPr>
        <p:spPr bwMode="auto">
          <a:xfrm>
            <a:off x="2339975" y="692150"/>
            <a:ext cx="172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CHRÁNĚNÁ KRAJINNÁ</a:t>
            </a:r>
          </a:p>
          <a:p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OBLAST POODŘÍ</a:t>
            </a:r>
          </a:p>
        </p:txBody>
      </p:sp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1331913" y="5154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331913" y="64119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cs-CZ" altLang="cs-CZ"/>
          </a:p>
        </p:txBody>
      </p:sp>
      <p:pic>
        <p:nvPicPr>
          <p:cNvPr id="18438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ovéPole 4"/>
          <p:cNvSpPr txBox="1">
            <a:spLocks noChangeArrowheads="1"/>
          </p:cNvSpPr>
          <p:nvPr/>
        </p:nvSpPr>
        <p:spPr bwMode="auto">
          <a:xfrm>
            <a:off x="6435725" y="404813"/>
            <a:ext cx="2952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/>
              <a:t>Suchdol nad Odrou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_AOPK_CR_2">
  <a:themeElements>
    <a:clrScheme name="Prezentace_AOPK_CR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ace_AOPK_CR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e_AOPK_CR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lastní návrh">
  <a:themeElements>
    <a:clrScheme name="Vlastn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lastn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lastn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Vlastní návrh">
  <a:themeElements>
    <a:clrScheme name="1_Vlastn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Vlastn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Vlastn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Prezentace_AOPK_CR_2</Template>
  <TotalTime>6196</TotalTime>
  <Words>231</Words>
  <Application>Microsoft Office PowerPoint</Application>
  <PresentationFormat>Předvádění na obrazovce (4:3)</PresentationFormat>
  <Paragraphs>66</Paragraphs>
  <Slides>20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1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20</vt:i4>
      </vt:variant>
    </vt:vector>
  </HeadingPairs>
  <TitlesOfParts>
    <vt:vector size="24" baseType="lpstr">
      <vt:lpstr>Arial</vt:lpstr>
      <vt:lpstr>Prezentace_AOPK_CR_2</vt:lpstr>
      <vt:lpstr>Vlastní návrh</vt:lpstr>
      <vt:lpstr>1_Vlastní návrh</vt:lpstr>
      <vt:lpstr>Prezentace aplikace PowerPoint</vt:lpstr>
      <vt:lpstr>Základní rozdělení</vt:lpstr>
      <vt:lpstr>Drobnější akce</vt:lpstr>
      <vt:lpstr>Příklady opatření</vt:lpstr>
      <vt:lpstr>PPK B (Staříč – Místek)</vt:lpstr>
      <vt:lpstr>Prezentace aplikace PowerPoint</vt:lpstr>
      <vt:lpstr>Prezentace aplikace PowerPoint</vt:lpstr>
      <vt:lpstr>Prezentace aplikace PowerPoint</vt:lpstr>
      <vt:lpstr>Prezentace aplikace PowerPoint</vt:lpstr>
      <vt:lpstr>PPK A</vt:lpstr>
      <vt:lpstr>PPK A – Bernartice -hlavacení</vt:lpstr>
      <vt:lpstr>PPK A Jistebník -výřezy vrb</vt:lpstr>
      <vt:lpstr>PPK A Jistebník -výřezy vrb</vt:lpstr>
      <vt:lpstr>PPK A - Kunín cihelna</vt:lpstr>
      <vt:lpstr>PPK A - Kunín cihelna</vt:lpstr>
      <vt:lpstr>PPK A Jeseník n. O. - Ostrov</vt:lpstr>
      <vt:lpstr>PPK A Kunín - pískovna</vt:lpstr>
      <vt:lpstr>PPK A Kunín - pískovna</vt:lpstr>
      <vt:lpstr>různé</vt:lpstr>
      <vt:lpstr>Prezentace aplikace PowerPoint</vt:lpstr>
    </vt:vector>
  </TitlesOfParts>
  <Company>AOPK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karolina.sulova</dc:creator>
  <cp:lastModifiedBy>Zbyněk Sovík</cp:lastModifiedBy>
  <cp:revision>330</cp:revision>
  <dcterms:created xsi:type="dcterms:W3CDTF">2012-04-12T08:56:03Z</dcterms:created>
  <dcterms:modified xsi:type="dcterms:W3CDTF">2023-02-21T14:27:23Z</dcterms:modified>
</cp:coreProperties>
</file>